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k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394" r:id="rId2"/>
    <p:sldId id="395" r:id="rId3"/>
    <p:sldId id="361" r:id="rId4"/>
    <p:sldId id="397" r:id="rId5"/>
    <p:sldId id="411" r:id="rId6"/>
    <p:sldId id="412" r:id="rId7"/>
    <p:sldId id="413" r:id="rId8"/>
    <p:sldId id="398" r:id="rId9"/>
    <p:sldId id="406" r:id="rId10"/>
    <p:sldId id="408" r:id="rId11"/>
    <p:sldId id="407" r:id="rId12"/>
    <p:sldId id="399" r:id="rId13"/>
    <p:sldId id="414" r:id="rId14"/>
    <p:sldId id="415" r:id="rId15"/>
    <p:sldId id="416" r:id="rId16"/>
    <p:sldId id="400" r:id="rId17"/>
    <p:sldId id="410" r:id="rId18"/>
    <p:sldId id="402" r:id="rId19"/>
    <p:sldId id="401" r:id="rId20"/>
    <p:sldId id="409" r:id="rId21"/>
    <p:sldId id="403" r:id="rId22"/>
    <p:sldId id="396" r:id="rId23"/>
  </p:sldIdLst>
  <p:sldSz cx="9144000" cy="6858000" type="screen4x3"/>
  <p:notesSz cx="6888163" cy="100203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33CC"/>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8" autoAdjust="0"/>
    <p:restoredTop sz="95184" autoAdjust="0"/>
  </p:normalViewPr>
  <p:slideViewPr>
    <p:cSldViewPr snapToGrid="0">
      <p:cViewPr varScale="1">
        <p:scale>
          <a:sx n="69" d="100"/>
          <a:sy n="69" d="100"/>
        </p:scale>
        <p:origin x="2260" y="4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xfrm>
            <a:off x="941388" y="752475"/>
            <a:ext cx="5005387" cy="3756025"/>
          </a:xfrm>
          <a:prstGeom prst="rect">
            <a:avLst/>
          </a:prstGeom>
        </p:spPr>
        <p:txBody>
          <a:bodyPr lIns="96598" tIns="48300" rIns="96598" bIns="48300"/>
          <a:lstStyle/>
          <a:p>
            <a:endParaRPr/>
          </a:p>
        </p:txBody>
      </p:sp>
      <p:sp>
        <p:nvSpPr>
          <p:cNvPr id="124" name="Shape 124"/>
          <p:cNvSpPr>
            <a:spLocks noGrp="1"/>
          </p:cNvSpPr>
          <p:nvPr>
            <p:ph type="body" sz="quarter" idx="1"/>
          </p:nvPr>
        </p:nvSpPr>
        <p:spPr>
          <a:xfrm>
            <a:off x="918423" y="4759642"/>
            <a:ext cx="5051319" cy="4509135"/>
          </a:xfrm>
          <a:prstGeom prst="rect">
            <a:avLst/>
          </a:prstGeom>
        </p:spPr>
        <p:txBody>
          <a:bodyPr lIns="96598" tIns="48300" rIns="96598" bIns="48300"/>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Arial" panose="020B0604020202020204"/>
      </a:defRPr>
    </a:lvl1pPr>
    <a:lvl2pPr indent="228600" latinLnBrk="0">
      <a:defRPr sz="1200">
        <a:latin typeface="+mj-lt"/>
        <a:ea typeface="+mj-ea"/>
        <a:cs typeface="+mj-cs"/>
        <a:sym typeface="Arial" panose="020B0604020202020204"/>
      </a:defRPr>
    </a:lvl2pPr>
    <a:lvl3pPr indent="457200" latinLnBrk="0">
      <a:defRPr sz="1200">
        <a:latin typeface="+mj-lt"/>
        <a:ea typeface="+mj-ea"/>
        <a:cs typeface="+mj-cs"/>
        <a:sym typeface="Arial" panose="020B0604020202020204"/>
      </a:defRPr>
    </a:lvl3pPr>
    <a:lvl4pPr indent="685800" latinLnBrk="0">
      <a:defRPr sz="1200">
        <a:latin typeface="+mj-lt"/>
        <a:ea typeface="+mj-ea"/>
        <a:cs typeface="+mj-cs"/>
        <a:sym typeface="Arial" panose="020B0604020202020204"/>
      </a:defRPr>
    </a:lvl4pPr>
    <a:lvl5pPr indent="914400" latinLnBrk="0">
      <a:defRPr sz="1200">
        <a:latin typeface="+mj-lt"/>
        <a:ea typeface="+mj-ea"/>
        <a:cs typeface="+mj-cs"/>
        <a:sym typeface="Arial" panose="020B0604020202020204"/>
      </a:defRPr>
    </a:lvl5pPr>
    <a:lvl6pPr indent="1143000" latinLnBrk="0">
      <a:defRPr sz="1200">
        <a:latin typeface="+mj-lt"/>
        <a:ea typeface="+mj-ea"/>
        <a:cs typeface="+mj-cs"/>
        <a:sym typeface="Arial" panose="020B0604020202020204"/>
      </a:defRPr>
    </a:lvl6pPr>
    <a:lvl7pPr indent="1371600" latinLnBrk="0">
      <a:defRPr sz="1200">
        <a:latin typeface="+mj-lt"/>
        <a:ea typeface="+mj-ea"/>
        <a:cs typeface="+mj-cs"/>
        <a:sym typeface="Arial" panose="020B0604020202020204"/>
      </a:defRPr>
    </a:lvl7pPr>
    <a:lvl8pPr indent="1600200" latinLnBrk="0">
      <a:defRPr sz="1200">
        <a:latin typeface="+mj-lt"/>
        <a:ea typeface="+mj-ea"/>
        <a:cs typeface="+mj-cs"/>
        <a:sym typeface="Arial" panose="020B0604020202020204"/>
      </a:defRPr>
    </a:lvl8pPr>
    <a:lvl9pPr indent="1828800" latinLnBrk="0">
      <a:defRPr sz="1200">
        <a:latin typeface="+mj-lt"/>
        <a:ea typeface="+mj-ea"/>
        <a:cs typeface="+mj-cs"/>
        <a:sym typeface="Arial" panose="020B0604020202020204"/>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Group">
    <p:spTree>
      <p:nvGrpSpPr>
        <p:cNvPr id="1" name=""/>
        <p:cNvGrpSpPr/>
        <p:nvPr/>
      </p:nvGrpSpPr>
      <p:grpSpPr>
        <a:xfrm>
          <a:off x="0" y="0"/>
          <a:ext cx="0" cy="0"/>
          <a:chOff x="0" y="0"/>
          <a:chExt cx="0" cy="0"/>
        </a:xfrm>
      </p:grpSpPr>
      <p:sp>
        <p:nvSpPr>
          <p:cNvPr id="18" name="線條"/>
          <p:cNvSpPr/>
          <p:nvPr/>
        </p:nvSpPr>
        <p:spPr>
          <a:xfrm>
            <a:off x="-20531" y="6501244"/>
            <a:ext cx="4187395" cy="0"/>
          </a:xfrm>
          <a:prstGeom prst="line">
            <a:avLst/>
          </a:prstGeom>
          <a:ln w="76200">
            <a:solidFill>
              <a:schemeClr val="accent6">
                <a:lumMod val="50000"/>
              </a:schemeClr>
            </a:solidFill>
          </a:ln>
          <a:effectLst>
            <a:outerShdw blurRad="38100" dist="20000" dir="5400000" rotWithShape="0">
              <a:srgbClr val="000000">
                <a:alpha val="38000"/>
              </a:srgbClr>
            </a:outerShdw>
          </a:effectLst>
        </p:spPr>
        <p:txBody>
          <a:bodyPr lIns="45719" rIns="45719"/>
          <a:lstStyle/>
          <a:p>
            <a:endParaRPr/>
          </a:p>
        </p:txBody>
      </p:sp>
      <p:sp>
        <p:nvSpPr>
          <p:cNvPr id="19" name="線條"/>
          <p:cNvSpPr/>
          <p:nvPr/>
        </p:nvSpPr>
        <p:spPr>
          <a:xfrm>
            <a:off x="4158175" y="6503021"/>
            <a:ext cx="827650" cy="217502"/>
          </a:xfrm>
          <a:prstGeom prst="line">
            <a:avLst/>
          </a:prstGeom>
          <a:ln w="76200">
            <a:solidFill>
              <a:schemeClr val="accent6">
                <a:lumMod val="50000"/>
              </a:schemeClr>
            </a:solidFill>
          </a:ln>
          <a:effectLst>
            <a:outerShdw blurRad="38100" dist="20000" dir="5400000" rotWithShape="0">
              <a:srgbClr val="000000">
                <a:alpha val="38000"/>
              </a:srgbClr>
            </a:outerShdw>
          </a:effectLst>
        </p:spPr>
        <p:txBody>
          <a:bodyPr lIns="45719" rIns="45719"/>
          <a:lstStyle/>
          <a:p>
            <a:endParaRPr/>
          </a:p>
        </p:txBody>
      </p:sp>
      <p:sp>
        <p:nvSpPr>
          <p:cNvPr id="20" name="線條"/>
          <p:cNvSpPr/>
          <p:nvPr/>
        </p:nvSpPr>
        <p:spPr>
          <a:xfrm>
            <a:off x="4983510" y="6727282"/>
            <a:ext cx="4187396" cy="1"/>
          </a:xfrm>
          <a:prstGeom prst="line">
            <a:avLst/>
          </a:prstGeom>
          <a:ln w="76200">
            <a:solidFill>
              <a:schemeClr val="accent6">
                <a:lumMod val="50000"/>
              </a:schemeClr>
            </a:solidFill>
          </a:ln>
          <a:effectLst>
            <a:outerShdw blurRad="38100" dist="20000" dir="5400000" rotWithShape="0">
              <a:srgbClr val="000000">
                <a:alpha val="38000"/>
              </a:srgbClr>
            </a:outerShdw>
          </a:effectLst>
        </p:spPr>
        <p:txBody>
          <a:bodyPr lIns="45719" rIns="45719"/>
          <a:lstStyle/>
          <a:p>
            <a:endParaRPr/>
          </a:p>
        </p:txBody>
      </p:sp>
      <p:sp>
        <p:nvSpPr>
          <p:cNvPr id="21" name="Don’t copy or forward without AXIS’s permission."/>
          <p:cNvSpPr txBox="1"/>
          <p:nvPr/>
        </p:nvSpPr>
        <p:spPr>
          <a:xfrm>
            <a:off x="5438485" y="6642234"/>
            <a:ext cx="1876474" cy="184666"/>
          </a:xfrm>
          <a:prstGeom prst="rect">
            <a:avLst/>
          </a:prstGeom>
          <a:ln w="12700">
            <a:miter lim="400000"/>
          </a:ln>
        </p:spPr>
        <p:txBody>
          <a:bodyPr wrap="none" lIns="45719" rIns="45719">
            <a:spAutoFit/>
          </a:bodyPr>
          <a:lstStyle>
            <a:lvl1pPr defTabSz="685800">
              <a:defRPr sz="600">
                <a:solidFill>
                  <a:srgbClr val="FFFFFF"/>
                </a:solidFill>
                <a:latin typeface="Arial Black" panose="020B0A04020102020204"/>
                <a:ea typeface="Arial Black" panose="020B0A04020102020204"/>
                <a:cs typeface="Arial Black" panose="020B0A04020102020204"/>
                <a:sym typeface="Arial Black" panose="020B0A04020102020204"/>
              </a:defRPr>
            </a:lvl1pPr>
          </a:lstStyle>
          <a:p>
            <a:r>
              <a:t>Don’t copy or forward without permission.</a:t>
            </a:r>
          </a:p>
        </p:txBody>
      </p:sp>
      <p:sp>
        <p:nvSpPr>
          <p:cNvPr id="22" name="2021/04/01"/>
          <p:cNvSpPr txBox="1"/>
          <p:nvPr/>
        </p:nvSpPr>
        <p:spPr>
          <a:xfrm>
            <a:off x="7697384" y="6488404"/>
            <a:ext cx="999631" cy="276999"/>
          </a:xfrm>
          <a:prstGeom prst="rect">
            <a:avLst/>
          </a:prstGeom>
          <a:ln w="12700">
            <a:miter lim="400000"/>
          </a:ln>
        </p:spPr>
        <p:txBody>
          <a:bodyPr wrap="none" lIns="45719" rIns="45719">
            <a:spAutoFit/>
          </a:bodyPr>
          <a:lstStyle>
            <a:lvl1pPr>
              <a:defRPr sz="1200">
                <a:latin typeface="Arial Black" panose="020B0A04020102020204"/>
                <a:ea typeface="Arial Black" panose="020B0A04020102020204"/>
                <a:cs typeface="Arial Black" panose="020B0A04020102020204"/>
                <a:sym typeface="Arial Black" panose="020B0A04020102020204"/>
              </a:defRPr>
            </a:lvl1pPr>
          </a:lstStyle>
          <a:p>
            <a:r>
              <a:rPr b="0" dirty="0" smtClean="0"/>
              <a:t>202</a:t>
            </a:r>
            <a:r>
              <a:rPr lang="en-US" b="0" dirty="0" smtClean="0"/>
              <a:t>3</a:t>
            </a:r>
            <a:r>
              <a:rPr b="0" dirty="0" smtClean="0"/>
              <a:t>/</a:t>
            </a:r>
            <a:r>
              <a:rPr lang="en-US" b="0" dirty="0" smtClean="0"/>
              <a:t>06/08</a:t>
            </a:r>
            <a:endParaRPr b="0" dirty="0"/>
          </a:p>
        </p:txBody>
      </p:sp>
      <p:sp>
        <p:nvSpPr>
          <p:cNvPr id="23" name="橢圓形"/>
          <p:cNvSpPr/>
          <p:nvPr/>
        </p:nvSpPr>
        <p:spPr>
          <a:xfrm>
            <a:off x="8711225" y="6456482"/>
            <a:ext cx="338336" cy="335980"/>
          </a:xfrm>
          <a:prstGeom prst="ellipse">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32" name="線條"/>
          <p:cNvSpPr/>
          <p:nvPr/>
        </p:nvSpPr>
        <p:spPr>
          <a:xfrm flipV="1">
            <a:off x="1126835" y="652610"/>
            <a:ext cx="8027409" cy="33090"/>
          </a:xfrm>
          <a:prstGeom prst="line">
            <a:avLst/>
          </a:prstGeom>
          <a:ln w="25400">
            <a:solidFill>
              <a:schemeClr val="accent6">
                <a:lumMod val="50000"/>
              </a:schemeClr>
            </a:solidFill>
          </a:ln>
          <a:effectLst>
            <a:outerShdw blurRad="38100" dist="20000" dir="5400000" rotWithShape="0">
              <a:srgbClr val="000000">
                <a:alpha val="38000"/>
              </a:srgbClr>
            </a:outerShdw>
          </a:effectLst>
        </p:spPr>
        <p:txBody>
          <a:bodyPr lIns="45719" rIns="45719"/>
          <a:lstStyle/>
          <a:p>
            <a:endParaRPr/>
          </a:p>
        </p:txBody>
      </p:sp>
      <p:sp>
        <p:nvSpPr>
          <p:cNvPr id="34" name="精實改善推手 | 智能物流先鋒  www.axis-group.com"/>
          <p:cNvSpPr txBox="1"/>
          <p:nvPr/>
        </p:nvSpPr>
        <p:spPr>
          <a:xfrm>
            <a:off x="62004" y="6548674"/>
            <a:ext cx="4251378" cy="276999"/>
          </a:xfrm>
          <a:prstGeom prst="rect">
            <a:avLst/>
          </a:prstGeom>
          <a:ln w="12700">
            <a:miter lim="400000"/>
          </a:ln>
        </p:spPr>
        <p:txBody>
          <a:bodyPr wrap="square" lIns="45719" rIns="45719">
            <a:spAutoFit/>
          </a:bodyPr>
          <a:lstStyle/>
          <a:p>
            <a:pPr defTabSz="685800">
              <a:defRPr sz="1200">
                <a:solidFill>
                  <a:srgbClr val="0A57B5"/>
                </a:solidFill>
                <a:latin typeface="蘋果儷中黑"/>
                <a:ea typeface="蘋果儷中黑"/>
                <a:cs typeface="蘋果儷中黑"/>
                <a:sym typeface="蘋果儷中黑"/>
              </a:defRPr>
            </a:pPr>
            <a:r>
              <a:rPr lang="en-US" altLang="zh-TW" b="1" dirty="0">
                <a:latin typeface="微軟正黑體" panose="020B0604030504040204" pitchFamily="34" charset="-120"/>
                <a:ea typeface="微軟正黑體" panose="020B0604030504040204" pitchFamily="34" charset="-120"/>
              </a:rPr>
              <a:t>NTUT,</a:t>
            </a:r>
            <a:r>
              <a:rPr lang="zh-TW" altLang="en-US" b="1" dirty="0">
                <a:latin typeface="微軟正黑體" panose="020B0604030504040204" pitchFamily="34" charset="-120"/>
                <a:ea typeface="微軟正黑體" panose="020B0604030504040204" pitchFamily="34" charset="-120"/>
              </a:rPr>
              <a:t> </a:t>
            </a:r>
            <a:r>
              <a:rPr lang="en-US" altLang="zh-TW" b="1" dirty="0" smtClean="0">
                <a:latin typeface="微軟正黑體" panose="020B0604030504040204" pitchFamily="34" charset="-120"/>
                <a:ea typeface="微軟正黑體" panose="020B0604030504040204" pitchFamily="34" charset="-120"/>
              </a:rPr>
              <a:t>Group 3 of AI 111.2</a:t>
            </a:r>
            <a:endParaRPr sz="1500" b="1" dirty="0">
              <a:latin typeface="微軟正黑體" panose="020B0604030504040204" pitchFamily="34" charset="-120"/>
              <a:ea typeface="微軟正黑體" panose="020B0604030504040204" pitchFamily="34" charset="-120"/>
            </a:endParaRPr>
          </a:p>
        </p:txBody>
      </p:sp>
      <p:sp>
        <p:nvSpPr>
          <p:cNvPr id="35" name="幻燈片編號"/>
          <p:cNvSpPr txBox="1">
            <a:spLocks noGrp="1"/>
          </p:cNvSpPr>
          <p:nvPr>
            <p:ph type="sldNum" sz="quarter" idx="2"/>
          </p:nvPr>
        </p:nvSpPr>
        <p:spPr>
          <a:xfrm>
            <a:off x="8695038" y="6452825"/>
            <a:ext cx="316035" cy="301109"/>
          </a:xfrm>
          <a:prstGeom prst="rect">
            <a:avLst/>
          </a:prstGeom>
        </p:spPr>
        <p:txBody>
          <a:bodyPr lIns="45719" tIns="45719" rIns="45719" bIns="45719"/>
          <a:lstStyle>
            <a:lvl1pPr algn="l" defTabSz="914400">
              <a:defRPr sz="1500">
                <a:latin typeface="+mj-lt"/>
                <a:ea typeface="+mj-ea"/>
                <a:cs typeface="+mj-cs"/>
                <a:sym typeface="Arial" panose="020B0604020202020204"/>
              </a:defRPr>
            </a:lvl1pPr>
          </a:lstStyle>
          <a:p>
            <a:fld id="{86CB4B4D-7CA3-9044-876B-883B54F8677D}" type="slidenum">
              <a:rPr/>
              <a:t>‹#›</a:t>
            </a:fld>
            <a:endParaRPr/>
          </a:p>
        </p:txBody>
      </p:sp>
      <p:sp>
        <p:nvSpPr>
          <p:cNvPr id="38" name="精實改善推手 | 智能物流先鋒  www.axis-group.com"/>
          <p:cNvSpPr txBox="1"/>
          <p:nvPr userDrawn="1"/>
        </p:nvSpPr>
        <p:spPr>
          <a:xfrm>
            <a:off x="950556" y="64455"/>
            <a:ext cx="8193444" cy="623248"/>
          </a:xfrm>
          <a:prstGeom prst="rect">
            <a:avLst/>
          </a:prstGeom>
          <a:ln w="12700">
            <a:miter lim="400000"/>
          </a:ln>
        </p:spPr>
        <p:txBody>
          <a:bodyPr wrap="square" lIns="45719" rIns="45719">
            <a:spAutoFit/>
          </a:bodyPr>
          <a:lstStyle/>
          <a:p>
            <a:pPr marL="0" marR="0" lvl="0" indent="0" algn="r" defTabSz="914400" rtl="0" eaLnBrk="1" fontAlgn="auto" latinLnBrk="0" hangingPunct="0">
              <a:lnSpc>
                <a:spcPct val="100000"/>
              </a:lnSpc>
              <a:spcBef>
                <a:spcPts val="0"/>
              </a:spcBef>
              <a:spcAft>
                <a:spcPts val="0"/>
              </a:spcAft>
              <a:buClrTx/>
              <a:buSzTx/>
              <a:buFontTx/>
              <a:buNone/>
              <a:defRPr/>
            </a:pPr>
            <a:r>
              <a:rPr kumimoji="0" lang="en-US" altLang="zh-TW" sz="1150" b="1" i="0" u="none" strike="noStrike" cap="none" spc="0" normalizeH="0" baseline="0" dirty="0" smtClean="0">
                <a:ln>
                  <a:noFill/>
                </a:ln>
                <a:solidFill>
                  <a:srgbClr val="000000"/>
                </a:solidFill>
                <a:effectLst/>
                <a:uFillTx/>
                <a:latin typeface="+mj-lt"/>
                <a:ea typeface="+mj-ea"/>
                <a:cs typeface="+mj-cs"/>
                <a:sym typeface="Arial" panose="020B0604020202020204"/>
              </a:rPr>
              <a:t>111.2_</a:t>
            </a:r>
            <a:r>
              <a:rPr kumimoji="0" lang="zh-TW" altLang="en-US" sz="1150" b="1" i="0" u="none" strike="noStrike" cap="none" spc="0" normalizeH="0" baseline="0" dirty="0" smtClean="0">
                <a:ln>
                  <a:noFill/>
                </a:ln>
                <a:solidFill>
                  <a:srgbClr val="000000"/>
                </a:solidFill>
                <a:effectLst/>
                <a:uFillTx/>
                <a:latin typeface="+mj-lt"/>
                <a:ea typeface="+mj-ea"/>
                <a:cs typeface="+mj-cs"/>
                <a:sym typeface="Arial" panose="020B0604020202020204"/>
              </a:rPr>
              <a:t>人工智慧</a:t>
            </a:r>
            <a:br>
              <a:rPr kumimoji="0" lang="zh-TW" altLang="en-US" sz="1150" b="1" i="0" u="none" strike="noStrike" cap="none" spc="0" normalizeH="0" baseline="0" dirty="0" smtClean="0">
                <a:ln>
                  <a:noFill/>
                </a:ln>
                <a:solidFill>
                  <a:srgbClr val="000000"/>
                </a:solidFill>
                <a:effectLst/>
                <a:uFillTx/>
                <a:latin typeface="+mj-lt"/>
                <a:ea typeface="+mj-ea"/>
                <a:cs typeface="+mj-cs"/>
                <a:sym typeface="Arial" panose="020B0604020202020204"/>
              </a:rPr>
            </a:br>
            <a:r>
              <a:rPr kumimoji="0" lang="zh-TW" altLang="en-US" sz="1150" b="1" i="0" u="none" strike="noStrike" cap="none" spc="0" normalizeH="0" baseline="0" dirty="0" smtClean="0">
                <a:ln>
                  <a:noFill/>
                </a:ln>
                <a:solidFill>
                  <a:srgbClr val="000000"/>
                </a:solidFill>
                <a:effectLst/>
                <a:uFillTx/>
                <a:latin typeface="+mj-lt"/>
                <a:ea typeface="+mj-ea"/>
                <a:cs typeface="+mj-cs"/>
                <a:sym typeface="Arial" panose="020B0604020202020204"/>
              </a:rPr>
              <a:t>邱垂昱 教授</a:t>
            </a:r>
            <a:r>
              <a:rPr kumimoji="0" lang="en-US" altLang="zh-TW" sz="1150" b="1" i="0" u="none" strike="noStrike" cap="none" spc="0" normalizeH="0" baseline="0" dirty="0" smtClean="0">
                <a:ln>
                  <a:noFill/>
                </a:ln>
                <a:solidFill>
                  <a:srgbClr val="000000"/>
                </a:solidFill>
                <a:effectLst/>
                <a:uFillTx/>
                <a:latin typeface="+mj-lt"/>
                <a:ea typeface="+mj-ea"/>
                <a:cs typeface="+mj-cs"/>
                <a:sym typeface="Arial" panose="020B0604020202020204"/>
              </a:rPr>
              <a:t/>
            </a:r>
            <a:br>
              <a:rPr kumimoji="0" lang="en-US" altLang="zh-TW" sz="1150" b="1" i="0" u="none" strike="noStrike" cap="none" spc="0" normalizeH="0" baseline="0" dirty="0" smtClean="0">
                <a:ln>
                  <a:noFill/>
                </a:ln>
                <a:solidFill>
                  <a:srgbClr val="000000"/>
                </a:solidFill>
                <a:effectLst/>
                <a:uFillTx/>
                <a:latin typeface="+mj-lt"/>
                <a:ea typeface="+mj-ea"/>
                <a:cs typeface="+mj-cs"/>
                <a:sym typeface="Arial" panose="020B0604020202020204"/>
              </a:rPr>
            </a:br>
            <a:r>
              <a:rPr kumimoji="0" lang="en-US" altLang="zh-TW" sz="1150" b="1" i="0" u="none" strike="noStrike" cap="none" spc="0" normalizeH="0" baseline="0" dirty="0" smtClean="0">
                <a:ln>
                  <a:noFill/>
                </a:ln>
                <a:solidFill>
                  <a:srgbClr val="000000"/>
                </a:solidFill>
                <a:effectLst/>
                <a:uFillTx/>
                <a:latin typeface="+mj-lt"/>
                <a:ea typeface="+mj-ea"/>
                <a:cs typeface="+mj-cs"/>
                <a:sym typeface="Arial" panose="020B0604020202020204"/>
              </a:rPr>
              <a:t>Artificial Intelligence</a:t>
            </a:r>
            <a:endParaRPr sz="900" b="0" dirty="0">
              <a:solidFill>
                <a:schemeClr val="tx1"/>
              </a:solidFill>
              <a:latin typeface="Arial" panose="020B0604020202020204" pitchFamily="34" charset="0"/>
              <a:ea typeface="微軟正黑體" panose="020B0604030504040204" pitchFamily="34" charset="-120"/>
              <a:cs typeface="Arial" panose="020B0604020202020204" pitchFamily="34" charset="0"/>
            </a:endParaRPr>
          </a:p>
        </p:txBody>
      </p:sp>
      <p:pic>
        <p:nvPicPr>
          <p:cNvPr id="3" name="圖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004" y="94166"/>
            <a:ext cx="1037123" cy="610174"/>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96" name="幻燈片編號"/>
          <p:cNvSpPr txBox="1">
            <a:spLocks noGrp="1"/>
          </p:cNvSpPr>
          <p:nvPr>
            <p:ph type="sldNum" sz="quarter" idx="2"/>
          </p:nvPr>
        </p:nvSpPr>
        <p:spPr>
          <a:xfrm>
            <a:off x="4440732" y="6505277"/>
            <a:ext cx="253607" cy="249238"/>
          </a:xfrm>
          <a:prstGeom prst="rect">
            <a:avLst/>
          </a:prstGeom>
        </p:spPr>
        <p:txBody>
          <a:bodyPr/>
          <a:lstStyle>
            <a:lvl1pPr>
              <a:defRPr sz="1200"/>
            </a:lvl1pPr>
          </a:lstStyle>
          <a:p>
            <a:fld id="{86CB4B4D-7CA3-9044-876B-883B54F8677D}" type="slidenum">
              <a:rPr/>
              <a:t>‹#›</a:t>
            </a:fld>
            <a:endParaRPr/>
          </a:p>
        </p:txBody>
      </p:sp>
    </p:spTree>
    <p:extLst>
      <p:ext uri="{BB962C8B-B14F-4D97-AF65-F5344CB8AC3E}">
        <p14:creationId xmlns:p14="http://schemas.microsoft.com/office/powerpoint/2010/main" val="860283261"/>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影像" descr="影像"/>
          <p:cNvPicPr>
            <a:picLocks noChangeAspect="1"/>
          </p:cNvPicPr>
          <p:nvPr/>
        </p:nvPicPr>
        <p:blipFill>
          <a:blip r:embed="rId4">
            <a:alphaModFix amt="15118"/>
          </a:blip>
          <a:stretch>
            <a:fillRect/>
          </a:stretch>
        </p:blipFill>
        <p:spPr>
          <a:xfrm>
            <a:off x="-5000432" y="-293282"/>
            <a:ext cx="13689357" cy="7701554"/>
          </a:xfrm>
          <a:prstGeom prst="rect">
            <a:avLst/>
          </a:prstGeom>
          <a:ln w="12700">
            <a:miter lim="400000"/>
            <a:headEnd/>
            <a:tailEnd/>
          </a:ln>
        </p:spPr>
      </p:pic>
      <p:sp>
        <p:nvSpPr>
          <p:cNvPr id="6" name="圓形"/>
          <p:cNvSpPr/>
          <p:nvPr/>
        </p:nvSpPr>
        <p:spPr>
          <a:xfrm>
            <a:off x="8570829" y="6382990"/>
            <a:ext cx="401837" cy="401837"/>
          </a:xfrm>
          <a:prstGeom prst="ellipse">
            <a:avLst/>
          </a:prstGeom>
          <a:solidFill>
            <a:srgbClr val="FFFFFF"/>
          </a:solidFill>
          <a:ln w="50800">
            <a:solidFill>
              <a:srgbClr val="005493"/>
            </a:solidFill>
            <a:miter lim="400000"/>
          </a:ln>
          <a:effectLst>
            <a:outerShdw blurRad="25400" dist="12700" dir="5400000" rotWithShape="0">
              <a:srgbClr val="000000">
                <a:alpha val="50000"/>
              </a:srgbClr>
            </a:outerShdw>
          </a:effectLst>
        </p:spPr>
        <p:txBody>
          <a:bodyPr lIns="35718" tIns="35718" rIns="35718" bIns="35718" anchor="ctr"/>
          <a:lstStyle/>
          <a:p>
            <a:pPr algn="ctr" defTabSz="410210">
              <a:defRPr sz="1600">
                <a:solidFill>
                  <a:srgbClr val="FFFFFF"/>
                </a:solidFill>
                <a:latin typeface="Helvetica Light"/>
                <a:ea typeface="Helvetica Light"/>
                <a:cs typeface="Helvetica Light"/>
                <a:sym typeface="Helvetica Light"/>
              </a:defRPr>
            </a:pPr>
            <a:endParaRPr/>
          </a:p>
        </p:txBody>
      </p:sp>
      <p:sp>
        <p:nvSpPr>
          <p:cNvPr id="7" name="AXIS-Group"/>
          <p:cNvSpPr txBox="1"/>
          <p:nvPr/>
        </p:nvSpPr>
        <p:spPr>
          <a:xfrm>
            <a:off x="8166811" y="0"/>
            <a:ext cx="977189" cy="323165"/>
          </a:xfrm>
          <a:prstGeom prst="rect">
            <a:avLst/>
          </a:prstGeom>
          <a:ln w="12700">
            <a:miter lim="400000"/>
          </a:ln>
        </p:spPr>
        <p:txBody>
          <a:bodyPr wrap="none" lIns="45719" rIns="45719">
            <a:spAutoFit/>
          </a:bodyPr>
          <a:lstStyle>
            <a:lvl1pPr>
              <a:defRPr sz="1500">
                <a:solidFill>
                  <a:srgbClr val="011993"/>
                </a:solidFill>
                <a:latin typeface="Arial Black" panose="020B0A04020102020204"/>
                <a:ea typeface="Arial Black" panose="020B0A04020102020204"/>
                <a:cs typeface="Arial Black" panose="020B0A04020102020204"/>
                <a:sym typeface="Arial Black" panose="020B0A04020102020204"/>
              </a:defRPr>
            </a:lvl1pPr>
          </a:lstStyle>
          <a:p>
            <a:r>
              <a:t>Group</a:t>
            </a:r>
            <a:r>
              <a:rPr lang="en-US"/>
              <a:t>#3</a:t>
            </a:r>
            <a:endParaRPr/>
          </a:p>
        </p:txBody>
      </p:sp>
      <p:sp>
        <p:nvSpPr>
          <p:cNvPr id="8" name="大標題文字"/>
          <p:cNvSpPr txBox="1">
            <a:spLocks noGrp="1"/>
          </p:cNvSpPr>
          <p:nvPr>
            <p:ph type="title"/>
          </p:nvPr>
        </p:nvSpPr>
        <p:spPr>
          <a:xfrm>
            <a:off x="669726" y="312538"/>
            <a:ext cx="7804548" cy="1518048"/>
          </a:xfrm>
          <a:prstGeom prst="rect">
            <a:avLst/>
          </a:prstGeom>
          <a:ln w="12700">
            <a:miter lim="400000"/>
          </a:ln>
        </p:spPr>
        <p:txBody>
          <a:bodyPr lIns="35718" tIns="35718" rIns="35718" bIns="35718" anchor="ctr">
            <a:normAutofit/>
          </a:bodyPr>
          <a:lstStyle/>
          <a:p>
            <a:r>
              <a:t>大標題文字</a:t>
            </a:r>
          </a:p>
        </p:txBody>
      </p:sp>
      <p:sp>
        <p:nvSpPr>
          <p:cNvPr id="9" name="內文層級一…"/>
          <p:cNvSpPr txBox="1">
            <a:spLocks noGrp="1"/>
          </p:cNvSpPr>
          <p:nvPr>
            <p:ph type="body" idx="1"/>
          </p:nvPr>
        </p:nvSpPr>
        <p:spPr>
          <a:xfrm>
            <a:off x="669726" y="1830585"/>
            <a:ext cx="7804548" cy="4420197"/>
          </a:xfrm>
          <a:prstGeom prst="rect">
            <a:avLst/>
          </a:prstGeom>
          <a:ln w="12700">
            <a:miter lim="400000"/>
          </a:ln>
        </p:spPr>
        <p:txBody>
          <a:bodyPr lIns="35718" tIns="35718" rIns="35718" bIns="35718" anchor="ctr">
            <a:normAutofit/>
          </a:bodyPr>
          <a:lstStyle/>
          <a:p>
            <a:r>
              <a:t>內文層級一</a:t>
            </a:r>
          </a:p>
          <a:p>
            <a:pPr lvl="1"/>
            <a:r>
              <a:t>內文層級二</a:t>
            </a:r>
          </a:p>
          <a:p>
            <a:pPr lvl="2"/>
            <a:r>
              <a:t>內文層級三</a:t>
            </a:r>
          </a:p>
          <a:p>
            <a:pPr lvl="3"/>
            <a:r>
              <a:t>內文層級四</a:t>
            </a:r>
          </a:p>
          <a:p>
            <a:pPr lvl="4"/>
            <a:r>
              <a:t>內文層級五</a:t>
            </a:r>
          </a:p>
        </p:txBody>
      </p:sp>
      <p:sp>
        <p:nvSpPr>
          <p:cNvPr id="10" name="幻燈片編號"/>
          <p:cNvSpPr txBox="1">
            <a:spLocks noGrp="1"/>
          </p:cNvSpPr>
          <p:nvPr>
            <p:ph type="sldNum" sz="quarter" idx="2"/>
          </p:nvPr>
        </p:nvSpPr>
        <p:spPr>
          <a:xfrm>
            <a:off x="4461915" y="6505277"/>
            <a:ext cx="211240" cy="211138"/>
          </a:xfrm>
          <a:prstGeom prst="rect">
            <a:avLst/>
          </a:prstGeom>
          <a:ln w="12700">
            <a:miter lim="400000"/>
          </a:ln>
        </p:spPr>
        <p:txBody>
          <a:bodyPr wrap="none" lIns="35718" tIns="35718" rIns="35718" bIns="35718">
            <a:spAutoFit/>
          </a:bodyPr>
          <a:lstStyle>
            <a:lvl1pPr algn="ctr" defTabSz="410210">
              <a:defRPr sz="900">
                <a:latin typeface="Helvetica Light"/>
                <a:ea typeface="Helvetica Light"/>
                <a:cs typeface="Helvetica Light"/>
                <a:sym typeface="Helvetica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1pPr>
      <a:lvl2pPr marL="0" marR="0" indent="2286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2pPr>
      <a:lvl3pPr marL="0" marR="0" indent="4572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3pPr>
      <a:lvl4pPr marL="0" marR="0" indent="6858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4pPr>
      <a:lvl5pPr marL="0" marR="0" indent="9144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5pPr>
      <a:lvl6pPr marL="0" marR="0" indent="11430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6pPr>
      <a:lvl7pPr marL="0" marR="0" indent="13716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7pPr>
      <a:lvl8pPr marL="0" marR="0" indent="16002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8pPr>
      <a:lvl9pPr marL="0" marR="0" indent="18288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9pPr>
    </p:titleStyle>
    <p:bodyStyle>
      <a:lvl1pPr marL="247015" marR="0" indent="-247015" algn="l" defTabSz="410210" latinLnBrk="0">
        <a:lnSpc>
          <a:spcPct val="100000"/>
        </a:lnSpc>
        <a:spcBef>
          <a:spcPts val="2900"/>
        </a:spcBef>
        <a:spcAft>
          <a:spcPts val="0"/>
        </a:spcAft>
        <a:buClrTx/>
        <a:buSzPct val="75000"/>
        <a:buFontTx/>
        <a:buChar char="•"/>
        <a:defRPr sz="2000" b="0" i="0" u="none" strike="noStrike" cap="none" spc="0" baseline="0">
          <a:solidFill>
            <a:srgbClr val="000000"/>
          </a:solidFill>
          <a:uFillTx/>
          <a:latin typeface="Helvetica Light"/>
          <a:ea typeface="Helvetica Light"/>
          <a:cs typeface="Helvetica Light"/>
          <a:sym typeface="Helvetica Light"/>
        </a:defRPr>
      </a:lvl1pPr>
      <a:lvl2pPr marL="691515" marR="0" indent="-247015" algn="l" defTabSz="410210" latinLnBrk="0">
        <a:lnSpc>
          <a:spcPct val="100000"/>
        </a:lnSpc>
        <a:spcBef>
          <a:spcPts val="2900"/>
        </a:spcBef>
        <a:spcAft>
          <a:spcPts val="0"/>
        </a:spcAft>
        <a:buClrTx/>
        <a:buSzPct val="75000"/>
        <a:buFontTx/>
        <a:buChar char="•"/>
        <a:defRPr sz="2000" b="0" i="0" u="none" strike="noStrike" cap="none" spc="0" baseline="0">
          <a:solidFill>
            <a:srgbClr val="000000"/>
          </a:solidFill>
          <a:uFillTx/>
          <a:latin typeface="Helvetica Light"/>
          <a:ea typeface="Helvetica Light"/>
          <a:cs typeface="Helvetica Light"/>
          <a:sym typeface="Helvetica Light"/>
        </a:defRPr>
      </a:lvl2pPr>
      <a:lvl3pPr marL="1136015" marR="0" indent="-247015" algn="l" defTabSz="410210" latinLnBrk="0">
        <a:lnSpc>
          <a:spcPct val="100000"/>
        </a:lnSpc>
        <a:spcBef>
          <a:spcPts val="2900"/>
        </a:spcBef>
        <a:spcAft>
          <a:spcPts val="0"/>
        </a:spcAft>
        <a:buClrTx/>
        <a:buSzPct val="75000"/>
        <a:buFontTx/>
        <a:buChar char="•"/>
        <a:defRPr sz="2000" b="0" i="0" u="none" strike="noStrike" cap="none" spc="0" baseline="0">
          <a:solidFill>
            <a:srgbClr val="000000"/>
          </a:solidFill>
          <a:uFillTx/>
          <a:latin typeface="Helvetica Light"/>
          <a:ea typeface="Helvetica Light"/>
          <a:cs typeface="Helvetica Light"/>
          <a:sym typeface="Helvetica Light"/>
        </a:defRPr>
      </a:lvl3pPr>
      <a:lvl4pPr marL="1580515" marR="0" indent="-247015" algn="l" defTabSz="410210" latinLnBrk="0">
        <a:lnSpc>
          <a:spcPct val="100000"/>
        </a:lnSpc>
        <a:spcBef>
          <a:spcPts val="2900"/>
        </a:spcBef>
        <a:spcAft>
          <a:spcPts val="0"/>
        </a:spcAft>
        <a:buClrTx/>
        <a:buSzPct val="75000"/>
        <a:buFontTx/>
        <a:buChar char="•"/>
        <a:defRPr sz="2000" b="0" i="0" u="none" strike="noStrike" cap="none" spc="0" baseline="0">
          <a:solidFill>
            <a:srgbClr val="000000"/>
          </a:solidFill>
          <a:uFillTx/>
          <a:latin typeface="Helvetica Light"/>
          <a:ea typeface="Helvetica Light"/>
          <a:cs typeface="Helvetica Light"/>
          <a:sym typeface="Helvetica Light"/>
        </a:defRPr>
      </a:lvl4pPr>
      <a:lvl5pPr marL="2025015" marR="0" indent="-247015" algn="l" defTabSz="410210" latinLnBrk="0">
        <a:lnSpc>
          <a:spcPct val="100000"/>
        </a:lnSpc>
        <a:spcBef>
          <a:spcPts val="2900"/>
        </a:spcBef>
        <a:spcAft>
          <a:spcPts val="0"/>
        </a:spcAft>
        <a:buClrTx/>
        <a:buSzPct val="75000"/>
        <a:buFontTx/>
        <a:buChar char="•"/>
        <a:defRPr sz="2000" b="0" i="0" u="none" strike="noStrike" cap="none" spc="0" baseline="0">
          <a:solidFill>
            <a:srgbClr val="000000"/>
          </a:solidFill>
          <a:uFillTx/>
          <a:latin typeface="Helvetica Light"/>
          <a:ea typeface="Helvetica Light"/>
          <a:cs typeface="Helvetica Light"/>
          <a:sym typeface="Helvetica Light"/>
        </a:defRPr>
      </a:lvl5pPr>
      <a:lvl6pPr marL="2469515" marR="0" indent="-247015" algn="l" defTabSz="410210" latinLnBrk="0">
        <a:lnSpc>
          <a:spcPct val="100000"/>
        </a:lnSpc>
        <a:spcBef>
          <a:spcPts val="2900"/>
        </a:spcBef>
        <a:spcAft>
          <a:spcPts val="0"/>
        </a:spcAft>
        <a:buClrTx/>
        <a:buSzPct val="75000"/>
        <a:buFontTx/>
        <a:buChar char="•"/>
        <a:defRPr sz="2000" b="0" i="0" u="none" strike="noStrike" cap="none" spc="0" baseline="0">
          <a:solidFill>
            <a:srgbClr val="000000"/>
          </a:solidFill>
          <a:uFillTx/>
          <a:latin typeface="Helvetica Light"/>
          <a:ea typeface="Helvetica Light"/>
          <a:cs typeface="Helvetica Light"/>
          <a:sym typeface="Helvetica Light"/>
        </a:defRPr>
      </a:lvl6pPr>
      <a:lvl7pPr marL="2914015" marR="0" indent="-247015" algn="l" defTabSz="410210" latinLnBrk="0">
        <a:lnSpc>
          <a:spcPct val="100000"/>
        </a:lnSpc>
        <a:spcBef>
          <a:spcPts val="2900"/>
        </a:spcBef>
        <a:spcAft>
          <a:spcPts val="0"/>
        </a:spcAft>
        <a:buClrTx/>
        <a:buSzPct val="75000"/>
        <a:buFontTx/>
        <a:buChar char="•"/>
        <a:defRPr sz="2000" b="0" i="0" u="none" strike="noStrike" cap="none" spc="0" baseline="0">
          <a:solidFill>
            <a:srgbClr val="000000"/>
          </a:solidFill>
          <a:uFillTx/>
          <a:latin typeface="Helvetica Light"/>
          <a:ea typeface="Helvetica Light"/>
          <a:cs typeface="Helvetica Light"/>
          <a:sym typeface="Helvetica Light"/>
        </a:defRPr>
      </a:lvl7pPr>
      <a:lvl8pPr marL="3358515" marR="0" indent="-247015" algn="l" defTabSz="410210" latinLnBrk="0">
        <a:lnSpc>
          <a:spcPct val="100000"/>
        </a:lnSpc>
        <a:spcBef>
          <a:spcPts val="2900"/>
        </a:spcBef>
        <a:spcAft>
          <a:spcPts val="0"/>
        </a:spcAft>
        <a:buClrTx/>
        <a:buSzPct val="75000"/>
        <a:buFontTx/>
        <a:buChar char="•"/>
        <a:defRPr sz="2000" b="0" i="0" u="none" strike="noStrike" cap="none" spc="0" baseline="0">
          <a:solidFill>
            <a:srgbClr val="000000"/>
          </a:solidFill>
          <a:uFillTx/>
          <a:latin typeface="Helvetica Light"/>
          <a:ea typeface="Helvetica Light"/>
          <a:cs typeface="Helvetica Light"/>
          <a:sym typeface="Helvetica Light"/>
        </a:defRPr>
      </a:lvl8pPr>
      <a:lvl9pPr marL="3803015" marR="0" indent="-247015" algn="l" defTabSz="410210" latinLnBrk="0">
        <a:lnSpc>
          <a:spcPct val="100000"/>
        </a:lnSpc>
        <a:spcBef>
          <a:spcPts val="2900"/>
        </a:spcBef>
        <a:spcAft>
          <a:spcPts val="0"/>
        </a:spcAft>
        <a:buClrTx/>
        <a:buSzPct val="75000"/>
        <a:buFontTx/>
        <a:buChar char="•"/>
        <a:defRPr sz="2000" b="0" i="0" u="none" strike="noStrike" cap="none" spc="0" baseline="0">
          <a:solidFill>
            <a:srgbClr val="000000"/>
          </a:solidFill>
          <a:uFillTx/>
          <a:latin typeface="Helvetica Light"/>
          <a:ea typeface="Helvetica Light"/>
          <a:cs typeface="Helvetica Light"/>
          <a:sym typeface="Helvetica Light"/>
        </a:defRPr>
      </a:lvl9pPr>
    </p:bodyStyle>
    <p:otherStyle>
      <a:lvl1pPr marL="0" marR="0" indent="0" algn="ctr" defTabSz="41021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1pPr>
      <a:lvl2pPr marL="0" marR="0" indent="228600" algn="ctr" defTabSz="41021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2pPr>
      <a:lvl3pPr marL="0" marR="0" indent="457200" algn="ctr" defTabSz="41021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3pPr>
      <a:lvl4pPr marL="0" marR="0" indent="685800" algn="ctr" defTabSz="41021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4pPr>
      <a:lvl5pPr marL="0" marR="0" indent="914400" algn="ctr" defTabSz="41021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5pPr>
      <a:lvl6pPr marL="0" marR="0" indent="1143000" algn="ctr" defTabSz="41021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6pPr>
      <a:lvl7pPr marL="0" marR="0" indent="1371600" algn="ctr" defTabSz="41021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7pPr>
      <a:lvl8pPr marL="0" marR="0" indent="1600200" algn="ctr" defTabSz="41021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8pPr>
      <a:lvl9pPr marL="0" marR="0" indent="1828800" algn="ctr" defTabSz="41021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kv"/><Relationship Id="rId1" Type="http://schemas.openxmlformats.org/officeDocument/2006/relationships/video" Target="NULL" TargetMode="Externa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mkv"/><Relationship Id="rId1" Type="http://schemas.openxmlformats.org/officeDocument/2006/relationships/video" Target="NULL" TargetMode="Externa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3.mkv"/><Relationship Id="rId1" Type="http://schemas.openxmlformats.org/officeDocument/2006/relationships/video" Target="NULL" TargetMode="Externa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18A48D6-7694-306F-9021-CDB58E37C877}"/>
              </a:ext>
            </a:extLst>
          </p:cNvPr>
          <p:cNvPicPr>
            <a:picLocks noChangeAspect="1"/>
          </p:cNvPicPr>
          <p:nvPr/>
        </p:nvPicPr>
        <p:blipFill rotWithShape="1">
          <a:blip r:embed="rId2"/>
          <a:srcRect l="13423" r="10743"/>
          <a:stretch/>
        </p:blipFill>
        <p:spPr>
          <a:xfrm>
            <a:off x="0" y="1282"/>
            <a:ext cx="9162288" cy="6856718"/>
          </a:xfrm>
          <a:prstGeom prst="rect">
            <a:avLst/>
          </a:prstGeom>
          <a:effectLst>
            <a:softEdge rad="0"/>
          </a:effectLst>
        </p:spPr>
      </p:pic>
      <p:sp>
        <p:nvSpPr>
          <p:cNvPr id="9" name="華聯智科(股)  物流機器人…">
            <a:extLst>
              <a:ext uri="{FF2B5EF4-FFF2-40B4-BE49-F238E27FC236}">
                <a16:creationId xmlns:a16="http://schemas.microsoft.com/office/drawing/2014/main" id="{991CACF1-E7CF-B355-8D29-F7D69403A315}"/>
              </a:ext>
            </a:extLst>
          </p:cNvPr>
          <p:cNvSpPr txBox="1"/>
          <p:nvPr/>
        </p:nvSpPr>
        <p:spPr>
          <a:xfrm>
            <a:off x="-9715" y="2049221"/>
            <a:ext cx="9142857" cy="1057019"/>
          </a:xfrm>
          <a:prstGeom prst="rect">
            <a:avLst/>
          </a:prstGeom>
          <a:gradFill>
            <a:gsLst>
              <a:gs pos="5000">
                <a:schemeClr val="accent1">
                  <a:lumMod val="5000"/>
                  <a:lumOff val="95000"/>
                  <a:alpha val="255"/>
                </a:schemeClr>
              </a:gs>
              <a:gs pos="40000">
                <a:schemeClr val="accent6">
                  <a:alpha val="84176"/>
                </a:schemeClr>
              </a:gs>
              <a:gs pos="65000">
                <a:schemeClr val="accent6">
                  <a:lumMod val="75343"/>
                  <a:alpha val="32035"/>
                </a:schemeClr>
              </a:gs>
              <a:gs pos="100000">
                <a:schemeClr val="accent1">
                  <a:lumMod val="30000"/>
                  <a:lumOff val="70000"/>
                  <a:alpha val="38720"/>
                </a:schemeClr>
              </a:gs>
            </a:gsLst>
            <a:lin ang="5400000" scaled="1"/>
          </a:gradFill>
          <a:ln w="12700">
            <a:miter lim="400000"/>
          </a:ln>
          <a:effectLst>
            <a:outerShdw sx="1000" sy="1000" rotWithShape="0">
              <a:srgbClr val="000000">
                <a:alpha val="76370"/>
              </a:srgbClr>
            </a:outerShdw>
            <a:reflection stA="14897" endPos="40000" dir="5400000" sy="-100000" algn="bl" rotWithShape="0"/>
          </a:effectLst>
        </p:spPr>
        <p:txBody>
          <a:bodyPr wrap="square" lIns="35718" tIns="35718" rIns="35718" bIns="35718" anchor="ctr">
            <a:spAutoFit/>
          </a:bodyPr>
          <a:lstStyle/>
          <a:p>
            <a:pPr algn="r" defTabSz="685800">
              <a:defRPr sz="1200">
                <a:solidFill>
                  <a:srgbClr val="0A57B5"/>
                </a:solidFill>
                <a:latin typeface="蘋果儷中黑"/>
                <a:ea typeface="蘋果儷中黑"/>
                <a:cs typeface="蘋果儷中黑"/>
                <a:sym typeface="蘋果儷中黑"/>
              </a:defRPr>
            </a:pPr>
            <a:r>
              <a:rPr lang="en-US" altLang="zh-TW" sz="3200" b="1" dirty="0">
                <a:solidFill>
                  <a:schemeClr val="bg1"/>
                </a:solidFill>
                <a:latin typeface="+mj-ea"/>
                <a:sym typeface="蘋果儷中黑"/>
              </a:rPr>
              <a:t>Using C</a:t>
            </a:r>
            <a:r>
              <a:rPr lang="en-US" altLang="zh-TW" sz="3200" b="1" dirty="0" smtClean="0">
                <a:solidFill>
                  <a:schemeClr val="bg1"/>
                </a:solidFill>
                <a:latin typeface="+mj-ea"/>
                <a:sym typeface="蘋果儷中黑"/>
              </a:rPr>
              <a:t>ore </a:t>
            </a:r>
            <a:r>
              <a:rPr lang="en-US" altLang="zh-TW" sz="3200" b="1" dirty="0">
                <a:solidFill>
                  <a:schemeClr val="bg1"/>
                </a:solidFill>
                <a:latin typeface="+mj-ea"/>
                <a:sym typeface="蘋果儷中黑"/>
              </a:rPr>
              <a:t>competencies </a:t>
            </a:r>
            <a:r>
              <a:rPr lang="en-US" altLang="zh-TW" sz="3200" b="1" dirty="0" smtClean="0">
                <a:solidFill>
                  <a:schemeClr val="bg1"/>
                </a:solidFill>
                <a:latin typeface="+mj-ea"/>
                <a:sym typeface="蘋果儷中黑"/>
              </a:rPr>
              <a:t>of </a:t>
            </a:r>
            <a:r>
              <a:rPr lang="en-US" altLang="zh-TW" sz="3200" b="1" dirty="0" err="1" smtClean="0">
                <a:solidFill>
                  <a:schemeClr val="bg1"/>
                </a:solidFill>
                <a:latin typeface="+mj-ea"/>
                <a:sym typeface="蘋果儷中黑"/>
              </a:rPr>
              <a:t>ChatGPT</a:t>
            </a:r>
            <a:r>
              <a:rPr lang="en-US" altLang="zh-TW" sz="3200" b="1" dirty="0" smtClean="0">
                <a:solidFill>
                  <a:schemeClr val="bg1"/>
                </a:solidFill>
                <a:latin typeface="+mj-ea"/>
                <a:sym typeface="蘋果儷中黑"/>
              </a:rPr>
              <a:t/>
            </a:r>
            <a:br>
              <a:rPr lang="en-US" altLang="zh-TW" sz="3200" b="1" dirty="0" smtClean="0">
                <a:solidFill>
                  <a:schemeClr val="bg1"/>
                </a:solidFill>
                <a:latin typeface="+mj-ea"/>
                <a:sym typeface="蘋果儷中黑"/>
              </a:rPr>
            </a:br>
            <a:r>
              <a:rPr lang="en-US" altLang="zh-TW" sz="3200" b="1" dirty="0" smtClean="0">
                <a:solidFill>
                  <a:schemeClr val="bg1"/>
                </a:solidFill>
                <a:latin typeface="+mj-ea"/>
                <a:sym typeface="蘋果儷中黑"/>
              </a:rPr>
              <a:t>to </a:t>
            </a:r>
            <a:r>
              <a:rPr lang="en-US" altLang="zh-TW" sz="3200" b="1" dirty="0">
                <a:solidFill>
                  <a:schemeClr val="bg1"/>
                </a:solidFill>
                <a:latin typeface="+mj-ea"/>
                <a:sym typeface="蘋果儷中黑"/>
              </a:rPr>
              <a:t>help quickly understand </a:t>
            </a:r>
            <a:r>
              <a:rPr lang="en-US" altLang="zh-TW" sz="3200" b="1" dirty="0" smtClean="0">
                <a:solidFill>
                  <a:schemeClr val="bg1"/>
                </a:solidFill>
                <a:latin typeface="+mj-ea"/>
                <a:sym typeface="蘋果儷中黑"/>
              </a:rPr>
              <a:t>articles</a:t>
            </a:r>
            <a:endParaRPr lang="en-US" altLang="zh-TW" sz="3200" b="1" dirty="0">
              <a:solidFill>
                <a:schemeClr val="bg1"/>
              </a:solidFill>
              <a:latin typeface="+mj-ea"/>
              <a:cs typeface="Arial" panose="020B0604020202020204" pitchFamily="34" charset="0"/>
            </a:endParaRPr>
          </a:p>
        </p:txBody>
      </p:sp>
      <p:sp>
        <p:nvSpPr>
          <p:cNvPr id="10" name="矩形 9">
            <a:extLst>
              <a:ext uri="{FF2B5EF4-FFF2-40B4-BE49-F238E27FC236}">
                <a16:creationId xmlns:a16="http://schemas.microsoft.com/office/drawing/2014/main" id="{93ED9A12-AD1A-76FB-6674-07C6FE18E0EC}"/>
              </a:ext>
            </a:extLst>
          </p:cNvPr>
          <p:cNvSpPr/>
          <p:nvPr/>
        </p:nvSpPr>
        <p:spPr>
          <a:xfrm>
            <a:off x="164592" y="210728"/>
            <a:ext cx="2811759" cy="523220"/>
          </a:xfrm>
          <a:prstGeom prst="rect">
            <a:avLst/>
          </a:prstGeom>
          <a:noFill/>
          <a:effectLst>
            <a:glow rad="284519">
              <a:schemeClr val="accent6">
                <a:alpha val="40000"/>
              </a:schemeClr>
            </a:glow>
            <a:softEdge rad="0"/>
          </a:effectLst>
        </p:spPr>
        <p:txBody>
          <a:bodyPr wrap="square">
            <a:spAutoFit/>
          </a:bodyPr>
          <a:lstStyle/>
          <a:p>
            <a:r>
              <a:rPr lang="en-GB" altLang="zh-TW" sz="1400" b="1" i="1" dirty="0" smtClean="0">
                <a:solidFill>
                  <a:schemeClr val="accent6"/>
                </a:solidFill>
              </a:rPr>
              <a:t> Final Briefing of Group 3</a:t>
            </a:r>
            <a:br>
              <a:rPr lang="en-GB" altLang="zh-TW" sz="1400" b="1" i="1" dirty="0" smtClean="0">
                <a:solidFill>
                  <a:schemeClr val="accent6"/>
                </a:solidFill>
              </a:rPr>
            </a:br>
            <a:r>
              <a:rPr lang="en-GB" altLang="zh-TW" sz="1400" b="1" i="1" dirty="0" smtClean="0">
                <a:solidFill>
                  <a:schemeClr val="accent6"/>
                </a:solidFill>
              </a:rPr>
              <a:t>20230608</a:t>
            </a:r>
            <a:endParaRPr lang="en-GB" altLang="zh-TW" sz="1400" b="1" i="1" dirty="0">
              <a:solidFill>
                <a:schemeClr val="accent6"/>
              </a:solidFill>
            </a:endParaRPr>
          </a:p>
        </p:txBody>
      </p:sp>
      <p:sp>
        <p:nvSpPr>
          <p:cNvPr id="11" name="矩形 10">
            <a:extLst>
              <a:ext uri="{FF2B5EF4-FFF2-40B4-BE49-F238E27FC236}">
                <a16:creationId xmlns:a16="http://schemas.microsoft.com/office/drawing/2014/main" id="{107B8FDE-7E7A-3584-6703-BFCE23F39CF7}"/>
              </a:ext>
            </a:extLst>
          </p:cNvPr>
          <p:cNvSpPr/>
          <p:nvPr/>
        </p:nvSpPr>
        <p:spPr>
          <a:xfrm>
            <a:off x="28573" y="4430122"/>
            <a:ext cx="9142859" cy="369332"/>
          </a:xfrm>
          <a:prstGeom prst="rect">
            <a:avLst/>
          </a:prstGeom>
          <a:gradFill>
            <a:gsLst>
              <a:gs pos="5000">
                <a:schemeClr val="accent1">
                  <a:lumMod val="5000"/>
                  <a:lumOff val="95000"/>
                  <a:alpha val="51027"/>
                </a:schemeClr>
              </a:gs>
              <a:gs pos="100000">
                <a:schemeClr val="accent6">
                  <a:alpha val="84176"/>
                </a:schemeClr>
              </a:gs>
              <a:gs pos="99000">
                <a:schemeClr val="accent6">
                  <a:lumMod val="99000"/>
                  <a:lumOff val="1000"/>
                  <a:alpha val="0"/>
                </a:schemeClr>
              </a:gs>
              <a:gs pos="1000">
                <a:schemeClr val="accent1">
                  <a:lumMod val="30000"/>
                  <a:lumOff val="70000"/>
                  <a:alpha val="0"/>
                </a:schemeClr>
              </a:gs>
            </a:gsLst>
            <a:lin ang="5400000" scaled="1"/>
          </a:gradFill>
        </p:spPr>
        <p:txBody>
          <a:bodyPr wrap="square">
            <a:spAutoFit/>
          </a:bodyPr>
          <a:lstStyle/>
          <a:p>
            <a:pPr algn="r"/>
            <a:r>
              <a:rPr lang="en-US" altLang="zh-TW" b="1" dirty="0" err="1" smtClean="0">
                <a:solidFill>
                  <a:schemeClr val="accent6">
                    <a:lumMod val="20000"/>
                    <a:lumOff val="80000"/>
                  </a:schemeClr>
                </a:solidFill>
              </a:rPr>
              <a:t>ChatGPT</a:t>
            </a:r>
            <a:endParaRPr lang="en-GB" altLang="zh-TW" b="1" dirty="0">
              <a:solidFill>
                <a:schemeClr val="accent6">
                  <a:lumMod val="20000"/>
                  <a:lumOff val="80000"/>
                </a:schemeClr>
              </a:solidFill>
            </a:endParaRPr>
          </a:p>
        </p:txBody>
      </p:sp>
      <p:sp>
        <p:nvSpPr>
          <p:cNvPr id="12" name="矩形 11">
            <a:extLst>
              <a:ext uri="{FF2B5EF4-FFF2-40B4-BE49-F238E27FC236}">
                <a16:creationId xmlns:a16="http://schemas.microsoft.com/office/drawing/2014/main" id="{5FB9BB99-E49C-E555-E93F-32ACCDD984F3}"/>
              </a:ext>
            </a:extLst>
          </p:cNvPr>
          <p:cNvSpPr/>
          <p:nvPr/>
        </p:nvSpPr>
        <p:spPr>
          <a:xfrm>
            <a:off x="5090009" y="210728"/>
            <a:ext cx="3912238" cy="646331"/>
          </a:xfrm>
          <a:prstGeom prst="rect">
            <a:avLst/>
          </a:prstGeom>
          <a:solidFill>
            <a:schemeClr val="bg1">
              <a:alpha val="60513"/>
            </a:schemeClr>
          </a:solidFill>
          <a:effectLst>
            <a:glow>
              <a:schemeClr val="accent6">
                <a:lumMod val="60000"/>
                <a:lumOff val="40000"/>
              </a:schemeClr>
            </a:glow>
            <a:softEdge rad="634617"/>
          </a:effectLst>
        </p:spPr>
        <p:txBody>
          <a:bodyPr wrap="square">
            <a:spAutoFit/>
          </a:bodyPr>
          <a:lstStyle/>
          <a:p>
            <a:pPr algn="r"/>
            <a:r>
              <a:rPr lang="en-US" altLang="zh-TW" sz="1200" dirty="0">
                <a:solidFill>
                  <a:schemeClr val="bg1"/>
                </a:solidFill>
                <a:latin typeface="Helvetica" pitchFamily="2" charset="0"/>
              </a:rPr>
              <a:t>111.2_</a:t>
            </a:r>
            <a:r>
              <a:rPr lang="zh-TW" altLang="en-US" sz="1200" dirty="0">
                <a:solidFill>
                  <a:schemeClr val="bg1"/>
                </a:solidFill>
                <a:latin typeface="Helvetica" pitchFamily="2" charset="0"/>
              </a:rPr>
              <a:t>人工智慧</a:t>
            </a:r>
            <a:br>
              <a:rPr lang="zh-TW" altLang="en-US" sz="1200" dirty="0">
                <a:solidFill>
                  <a:schemeClr val="bg1"/>
                </a:solidFill>
                <a:latin typeface="Helvetica" pitchFamily="2" charset="0"/>
              </a:rPr>
            </a:br>
            <a:r>
              <a:rPr lang="zh-TW" altLang="en-US" sz="1200" dirty="0">
                <a:solidFill>
                  <a:schemeClr val="bg1"/>
                </a:solidFill>
                <a:latin typeface="Helvetica" pitchFamily="2" charset="0"/>
              </a:rPr>
              <a:t>邱垂昱 教授</a:t>
            </a:r>
            <a:br>
              <a:rPr lang="zh-TW" altLang="en-US" sz="1200" dirty="0">
                <a:solidFill>
                  <a:schemeClr val="bg1"/>
                </a:solidFill>
                <a:latin typeface="Helvetica" pitchFamily="2" charset="0"/>
              </a:rPr>
            </a:br>
            <a:r>
              <a:rPr lang="en-US" altLang="zh-TW" sz="1200" dirty="0">
                <a:solidFill>
                  <a:schemeClr val="bg1"/>
                </a:solidFill>
                <a:latin typeface="Helvetica" pitchFamily="2" charset="0"/>
              </a:rPr>
              <a:t>Artificial Intelligence</a:t>
            </a:r>
          </a:p>
        </p:txBody>
      </p:sp>
      <p:sp>
        <p:nvSpPr>
          <p:cNvPr id="14" name="矩形 13">
            <a:extLst>
              <a:ext uri="{FF2B5EF4-FFF2-40B4-BE49-F238E27FC236}">
                <a16:creationId xmlns:a16="http://schemas.microsoft.com/office/drawing/2014/main" id="{107B8FDE-7E7A-3584-6703-BFCE23F39CF7}"/>
              </a:ext>
            </a:extLst>
          </p:cNvPr>
          <p:cNvSpPr/>
          <p:nvPr/>
        </p:nvSpPr>
        <p:spPr>
          <a:xfrm>
            <a:off x="8571" y="5053962"/>
            <a:ext cx="9142859" cy="369332"/>
          </a:xfrm>
          <a:prstGeom prst="rect">
            <a:avLst/>
          </a:prstGeom>
          <a:gradFill>
            <a:gsLst>
              <a:gs pos="5000">
                <a:schemeClr val="accent1">
                  <a:lumMod val="5000"/>
                  <a:lumOff val="95000"/>
                  <a:alpha val="51027"/>
                </a:schemeClr>
              </a:gs>
              <a:gs pos="100000">
                <a:schemeClr val="accent6">
                  <a:alpha val="84176"/>
                </a:schemeClr>
              </a:gs>
              <a:gs pos="99000">
                <a:schemeClr val="accent6">
                  <a:lumMod val="99000"/>
                  <a:lumOff val="1000"/>
                  <a:alpha val="0"/>
                </a:schemeClr>
              </a:gs>
              <a:gs pos="1000">
                <a:schemeClr val="accent1">
                  <a:lumMod val="30000"/>
                  <a:lumOff val="70000"/>
                  <a:alpha val="0"/>
                </a:schemeClr>
              </a:gs>
            </a:gsLst>
            <a:lin ang="5400000" scaled="1"/>
          </a:gradFill>
        </p:spPr>
        <p:txBody>
          <a:bodyPr wrap="square">
            <a:spAutoFit/>
          </a:bodyPr>
          <a:lstStyle/>
          <a:p>
            <a:pPr algn="r"/>
            <a:r>
              <a:rPr lang="en-US" altLang="zh-TW" b="1" dirty="0" err="1" smtClean="0">
                <a:solidFill>
                  <a:schemeClr val="accent6">
                    <a:lumMod val="20000"/>
                    <a:lumOff val="80000"/>
                  </a:schemeClr>
                </a:solidFill>
              </a:rPr>
              <a:t>ChatPDF</a:t>
            </a:r>
            <a:endParaRPr lang="en-GB" altLang="zh-TW" b="1" dirty="0">
              <a:solidFill>
                <a:schemeClr val="accent6">
                  <a:lumMod val="20000"/>
                  <a:lumOff val="80000"/>
                </a:schemeClr>
              </a:solidFill>
            </a:endParaRPr>
          </a:p>
        </p:txBody>
      </p:sp>
      <p:sp>
        <p:nvSpPr>
          <p:cNvPr id="15" name="矩形 14">
            <a:extLst>
              <a:ext uri="{FF2B5EF4-FFF2-40B4-BE49-F238E27FC236}">
                <a16:creationId xmlns:a16="http://schemas.microsoft.com/office/drawing/2014/main" id="{107B8FDE-7E7A-3584-6703-BFCE23F39CF7}"/>
              </a:ext>
            </a:extLst>
          </p:cNvPr>
          <p:cNvSpPr/>
          <p:nvPr/>
        </p:nvSpPr>
        <p:spPr>
          <a:xfrm>
            <a:off x="8570" y="5711642"/>
            <a:ext cx="9142859" cy="369332"/>
          </a:xfrm>
          <a:prstGeom prst="rect">
            <a:avLst/>
          </a:prstGeom>
          <a:gradFill>
            <a:gsLst>
              <a:gs pos="5000">
                <a:schemeClr val="accent1">
                  <a:lumMod val="5000"/>
                  <a:lumOff val="95000"/>
                  <a:alpha val="51027"/>
                </a:schemeClr>
              </a:gs>
              <a:gs pos="100000">
                <a:schemeClr val="accent6">
                  <a:alpha val="84176"/>
                </a:schemeClr>
              </a:gs>
              <a:gs pos="99000">
                <a:schemeClr val="accent6">
                  <a:lumMod val="99000"/>
                  <a:lumOff val="1000"/>
                  <a:alpha val="0"/>
                </a:schemeClr>
              </a:gs>
              <a:gs pos="1000">
                <a:schemeClr val="accent1">
                  <a:lumMod val="30000"/>
                  <a:lumOff val="70000"/>
                  <a:alpha val="0"/>
                </a:schemeClr>
              </a:gs>
            </a:gsLst>
            <a:lin ang="5400000" scaled="1"/>
          </a:gradFill>
        </p:spPr>
        <p:txBody>
          <a:bodyPr wrap="square">
            <a:spAutoFit/>
          </a:bodyPr>
          <a:lstStyle/>
          <a:p>
            <a:pPr algn="r"/>
            <a:r>
              <a:rPr lang="en-US" altLang="zh-TW" b="1" dirty="0" err="1" smtClean="0">
                <a:solidFill>
                  <a:schemeClr val="accent6">
                    <a:lumMod val="20000"/>
                    <a:lumOff val="80000"/>
                  </a:schemeClr>
                </a:solidFill>
              </a:rPr>
              <a:t>ChatDOC</a:t>
            </a:r>
            <a:endParaRPr lang="en-GB" altLang="zh-TW" b="1" dirty="0">
              <a:solidFill>
                <a:schemeClr val="accent6">
                  <a:lumMod val="20000"/>
                  <a:lumOff val="80000"/>
                </a:schemeClr>
              </a:solidFill>
            </a:endParaRPr>
          </a:p>
        </p:txBody>
      </p:sp>
    </p:spTree>
    <p:extLst>
      <p:ext uri="{BB962C8B-B14F-4D97-AF65-F5344CB8AC3E}">
        <p14:creationId xmlns:p14="http://schemas.microsoft.com/office/powerpoint/2010/main" val="406613935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2"/>
          <a:stretch>
            <a:fillRect/>
          </a:stretch>
        </p:blipFill>
        <p:spPr>
          <a:xfrm>
            <a:off x="682524" y="2588218"/>
            <a:ext cx="7976844" cy="3809690"/>
          </a:xfrm>
          <a:prstGeom prst="rect">
            <a:avLst/>
          </a:prstGeom>
          <a:ln>
            <a:solidFill>
              <a:srgbClr val="002060"/>
            </a:solidFill>
          </a:ln>
        </p:spPr>
      </p:pic>
      <p:sp>
        <p:nvSpPr>
          <p:cNvPr id="12" name="投影片編號版面配置區 1"/>
          <p:cNvSpPr>
            <a:spLocks noGrp="1"/>
          </p:cNvSpPr>
          <p:nvPr>
            <p:ph type="sldNum" sz="quarter" idx="2"/>
          </p:nvPr>
        </p:nvSpPr>
        <p:spPr>
          <a:xfrm>
            <a:off x="8780885" y="6462839"/>
            <a:ext cx="316035" cy="301109"/>
          </a:xfrm>
        </p:spPr>
        <p:txBody>
          <a:bodyPr/>
          <a:lstStyle/>
          <a:p>
            <a:fld id="{86CB4B4D-7CA3-9044-876B-883B54F8677D}" type="slidenum">
              <a:rPr lang="en-US" altLang="zh-TW" smtClean="0"/>
              <a:t>10</a:t>
            </a:fld>
            <a:endParaRPr lang="en-US" altLang="zh-TW"/>
          </a:p>
        </p:txBody>
      </p:sp>
      <p:sp>
        <p:nvSpPr>
          <p:cNvPr id="18" name="分享：訂閱經濟"/>
          <p:cNvSpPr txBox="1"/>
          <p:nvPr/>
        </p:nvSpPr>
        <p:spPr>
          <a:xfrm>
            <a:off x="1166328" y="270895"/>
            <a:ext cx="2806215"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Three ways to use </a:t>
            </a:r>
            <a:r>
              <a:rPr lang="en-US" altLang="zh-TW" sz="1600" b="1" dirty="0" err="1">
                <a:latin typeface="+mj-ea"/>
                <a:ea typeface="+mj-ea"/>
              </a:rPr>
              <a:t>ChatGPT</a:t>
            </a:r>
            <a:endParaRPr lang="en-US" altLang="zh-TW" sz="1600" b="1" dirty="0">
              <a:latin typeface="+mj-ea"/>
              <a:ea typeface="+mj-ea"/>
            </a:endParaRPr>
          </a:p>
        </p:txBody>
      </p:sp>
      <p:sp>
        <p:nvSpPr>
          <p:cNvPr id="2" name="矩形 1"/>
          <p:cNvSpPr/>
          <p:nvPr/>
        </p:nvSpPr>
        <p:spPr>
          <a:xfrm>
            <a:off x="2228074" y="729736"/>
            <a:ext cx="2762295" cy="369332"/>
          </a:xfrm>
          <a:prstGeom prst="rect">
            <a:avLst/>
          </a:prstGeom>
        </p:spPr>
        <p:txBody>
          <a:bodyPr wrap="none">
            <a:spAutoFit/>
          </a:bodyPr>
          <a:lstStyle/>
          <a:p>
            <a:r>
              <a:rPr lang="en-US" altLang="zh-TW" dirty="0"/>
              <a:t>https://www.chatpdf.com/</a:t>
            </a:r>
            <a:endParaRPr lang="zh-TW" altLang="en-US" dirty="0"/>
          </a:p>
        </p:txBody>
      </p:sp>
      <p:sp>
        <p:nvSpPr>
          <p:cNvPr id="3" name="文字方塊 2"/>
          <p:cNvSpPr txBox="1"/>
          <p:nvPr/>
        </p:nvSpPr>
        <p:spPr>
          <a:xfrm>
            <a:off x="1173941" y="729736"/>
            <a:ext cx="1041309" cy="369330"/>
          </a:xfrm>
          <a:prstGeom prst="rect">
            <a:avLst/>
          </a:prstGeom>
          <a:solidFill>
            <a:schemeClr val="accent4">
              <a:lumMod val="20000"/>
              <a:lumOff val="80000"/>
            </a:schemeClr>
          </a:solidFill>
          <a:ln w="12700" cap="flat">
            <a:solidFill>
              <a:srgbClr val="7030A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TW" sz="1800" b="0" i="0" u="none" strike="noStrike" cap="none" spc="0" normalizeH="0" baseline="0" dirty="0" err="1" smtClean="0">
                <a:ln>
                  <a:noFill/>
                </a:ln>
                <a:solidFill>
                  <a:srgbClr val="000000"/>
                </a:solidFill>
                <a:effectLst/>
                <a:uFillTx/>
                <a:latin typeface="+mj-lt"/>
                <a:ea typeface="+mj-ea"/>
                <a:cs typeface="+mj-cs"/>
                <a:sym typeface="Arial" panose="020B0604020202020204"/>
              </a:rPr>
              <a:t>ChatPDF</a:t>
            </a:r>
            <a:endParaRPr kumimoji="0" lang="zh-TW" altLang="en-US" sz="1800" b="0" i="0" u="none" strike="noStrike" cap="none" spc="0" normalizeH="0" baseline="0" dirty="0">
              <a:ln>
                <a:noFill/>
              </a:ln>
              <a:solidFill>
                <a:srgbClr val="000000"/>
              </a:solidFill>
              <a:effectLst/>
              <a:uFillTx/>
              <a:latin typeface="+mj-lt"/>
              <a:ea typeface="+mj-ea"/>
              <a:cs typeface="+mj-cs"/>
              <a:sym typeface="Arial" panose="020B0604020202020204"/>
            </a:endParaRPr>
          </a:p>
        </p:txBody>
      </p:sp>
      <p:sp>
        <p:nvSpPr>
          <p:cNvPr id="7" name="文字方塊 6"/>
          <p:cNvSpPr txBox="1"/>
          <p:nvPr/>
        </p:nvSpPr>
        <p:spPr>
          <a:xfrm>
            <a:off x="252056" y="1057861"/>
            <a:ext cx="2044789"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smtClean="0">
                <a:ln>
                  <a:noFill/>
                </a:ln>
                <a:solidFill>
                  <a:srgbClr val="FF0000"/>
                </a:solidFill>
                <a:effectLst/>
                <a:uFillTx/>
                <a:sym typeface="Arial" panose="020B0604020202020204"/>
              </a:rPr>
              <a:t>Step 1</a:t>
            </a:r>
            <a:r>
              <a:rPr lang="zh-TW" altLang="en-US" sz="1400" dirty="0" smtClean="0">
                <a:solidFill>
                  <a:srgbClr val="FF0000"/>
                </a:solidFill>
              </a:rPr>
              <a:t>：</a:t>
            </a:r>
            <a:r>
              <a:rPr lang="en-US" altLang="zh-TW" sz="1400" dirty="0" smtClean="0">
                <a:solidFill>
                  <a:srgbClr val="FF0000"/>
                </a:solidFill>
              </a:rPr>
              <a:t>Upload PDF file</a:t>
            </a:r>
            <a:endParaRPr kumimoji="0" lang="zh-TW" altLang="en-US" sz="1400" b="0" i="0" u="none" strike="noStrike" cap="none" spc="0" normalizeH="0" baseline="0" dirty="0">
              <a:ln>
                <a:noFill/>
              </a:ln>
              <a:solidFill>
                <a:srgbClr val="FF0000"/>
              </a:solidFill>
              <a:effectLst/>
              <a:uFillTx/>
              <a:sym typeface="Arial" panose="020B0604020202020204"/>
            </a:endParaRPr>
          </a:p>
        </p:txBody>
      </p:sp>
      <p:sp>
        <p:nvSpPr>
          <p:cNvPr id="11" name="文字方塊 10"/>
          <p:cNvSpPr txBox="1"/>
          <p:nvPr/>
        </p:nvSpPr>
        <p:spPr>
          <a:xfrm>
            <a:off x="3040976" y="6122471"/>
            <a:ext cx="3388105"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smtClean="0">
                <a:ln>
                  <a:noFill/>
                </a:ln>
                <a:solidFill>
                  <a:srgbClr val="FF0000"/>
                </a:solidFill>
                <a:effectLst/>
                <a:uFillTx/>
                <a:sym typeface="Arial" panose="020B0604020202020204"/>
              </a:rPr>
              <a:t>Step 2</a:t>
            </a:r>
            <a:r>
              <a:rPr lang="zh-TW" altLang="en-US" sz="1400" dirty="0" smtClean="0">
                <a:solidFill>
                  <a:srgbClr val="FF0000"/>
                </a:solidFill>
              </a:rPr>
              <a:t>：</a:t>
            </a:r>
            <a:r>
              <a:rPr lang="en-US" altLang="zh-TW" sz="1400" dirty="0" smtClean="0">
                <a:solidFill>
                  <a:srgbClr val="FF0000"/>
                </a:solidFill>
              </a:rPr>
              <a:t>Ask any question about this PDF</a:t>
            </a:r>
            <a:endParaRPr kumimoji="0" lang="zh-TW" altLang="en-US" sz="1400" b="0" i="0" u="none" strike="noStrike" cap="none" spc="0" normalizeH="0" baseline="0" dirty="0">
              <a:ln>
                <a:noFill/>
              </a:ln>
              <a:solidFill>
                <a:srgbClr val="FF0000"/>
              </a:solidFill>
              <a:effectLst/>
              <a:uFillTx/>
              <a:sym typeface="Arial" panose="020B0604020202020204"/>
            </a:endParaRPr>
          </a:p>
        </p:txBody>
      </p:sp>
      <p:sp>
        <p:nvSpPr>
          <p:cNvPr id="14" name="文字方塊 13"/>
          <p:cNvSpPr txBox="1"/>
          <p:nvPr/>
        </p:nvSpPr>
        <p:spPr>
          <a:xfrm>
            <a:off x="7686321" y="5826032"/>
            <a:ext cx="1208021"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smtClean="0">
                <a:ln>
                  <a:noFill/>
                </a:ln>
                <a:solidFill>
                  <a:srgbClr val="FF0000"/>
                </a:solidFill>
                <a:effectLst/>
                <a:uFillTx/>
                <a:sym typeface="Arial" panose="020B0604020202020204"/>
              </a:rPr>
              <a:t>Step 3</a:t>
            </a:r>
            <a:r>
              <a:rPr lang="zh-TW" altLang="en-US" sz="1400" dirty="0" smtClean="0">
                <a:solidFill>
                  <a:srgbClr val="FF0000"/>
                </a:solidFill>
              </a:rPr>
              <a:t>：</a:t>
            </a:r>
            <a:r>
              <a:rPr lang="en-US" altLang="zh-TW" sz="1400" dirty="0" smtClean="0">
                <a:solidFill>
                  <a:srgbClr val="FF0000"/>
                </a:solidFill>
              </a:rPr>
              <a:t>Send</a:t>
            </a:r>
            <a:endParaRPr kumimoji="0" lang="zh-TW" altLang="en-US" sz="1400" b="0" i="0" u="none" strike="noStrike" cap="none" spc="0" normalizeH="0" baseline="0" dirty="0">
              <a:ln>
                <a:noFill/>
              </a:ln>
              <a:solidFill>
                <a:srgbClr val="FF0000"/>
              </a:solidFill>
              <a:effectLst/>
              <a:uFillTx/>
              <a:sym typeface="Arial" panose="020B0604020202020204"/>
            </a:endParaRPr>
          </a:p>
        </p:txBody>
      </p:sp>
      <p:pic>
        <p:nvPicPr>
          <p:cNvPr id="8" name="圖片 7"/>
          <p:cNvPicPr>
            <a:picLocks noChangeAspect="1"/>
          </p:cNvPicPr>
          <p:nvPr/>
        </p:nvPicPr>
        <p:blipFill>
          <a:blip r:embed="rId3"/>
          <a:stretch>
            <a:fillRect/>
          </a:stretch>
        </p:blipFill>
        <p:spPr>
          <a:xfrm>
            <a:off x="2296844" y="1150177"/>
            <a:ext cx="1790523" cy="1332068"/>
          </a:xfrm>
          <a:prstGeom prst="rect">
            <a:avLst/>
          </a:prstGeom>
          <a:ln>
            <a:solidFill>
              <a:srgbClr val="002060"/>
            </a:solidFill>
          </a:ln>
        </p:spPr>
      </p:pic>
    </p:spTree>
    <p:extLst>
      <p:ext uri="{BB962C8B-B14F-4D97-AF65-F5344CB8AC3E}">
        <p14:creationId xmlns:p14="http://schemas.microsoft.com/office/powerpoint/2010/main" val="927765235"/>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p:cNvPicPr>
            <a:picLocks noChangeAspect="1"/>
          </p:cNvPicPr>
          <p:nvPr/>
        </p:nvPicPr>
        <p:blipFill>
          <a:blip r:embed="rId2"/>
          <a:stretch>
            <a:fillRect/>
          </a:stretch>
        </p:blipFill>
        <p:spPr>
          <a:xfrm>
            <a:off x="224334" y="3229322"/>
            <a:ext cx="8731034" cy="2963783"/>
          </a:xfrm>
          <a:prstGeom prst="rect">
            <a:avLst/>
          </a:prstGeom>
          <a:ln>
            <a:solidFill>
              <a:srgbClr val="002060"/>
            </a:solidFill>
          </a:ln>
        </p:spPr>
      </p:pic>
      <p:sp>
        <p:nvSpPr>
          <p:cNvPr id="12" name="投影片編號版面配置區 1"/>
          <p:cNvSpPr>
            <a:spLocks noGrp="1"/>
          </p:cNvSpPr>
          <p:nvPr>
            <p:ph type="sldNum" sz="quarter" idx="2"/>
          </p:nvPr>
        </p:nvSpPr>
        <p:spPr>
          <a:xfrm>
            <a:off x="8780885" y="6462839"/>
            <a:ext cx="316035" cy="301109"/>
          </a:xfrm>
        </p:spPr>
        <p:txBody>
          <a:bodyPr/>
          <a:lstStyle/>
          <a:p>
            <a:fld id="{86CB4B4D-7CA3-9044-876B-883B54F8677D}" type="slidenum">
              <a:rPr lang="en-US" altLang="zh-TW" smtClean="0"/>
              <a:t>11</a:t>
            </a:fld>
            <a:endParaRPr lang="en-US" altLang="zh-TW"/>
          </a:p>
        </p:txBody>
      </p:sp>
      <p:sp>
        <p:nvSpPr>
          <p:cNvPr id="18" name="分享：訂閱經濟"/>
          <p:cNvSpPr txBox="1"/>
          <p:nvPr/>
        </p:nvSpPr>
        <p:spPr>
          <a:xfrm>
            <a:off x="1166328" y="270895"/>
            <a:ext cx="2806215"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Three ways to use </a:t>
            </a:r>
            <a:r>
              <a:rPr lang="en-US" altLang="zh-TW" sz="1600" b="1" dirty="0" err="1">
                <a:latin typeface="+mj-ea"/>
                <a:ea typeface="+mj-ea"/>
              </a:rPr>
              <a:t>ChatGPT</a:t>
            </a:r>
            <a:endParaRPr lang="en-US" altLang="zh-TW" sz="1600" b="1" dirty="0">
              <a:latin typeface="+mj-ea"/>
              <a:ea typeface="+mj-ea"/>
            </a:endParaRPr>
          </a:p>
        </p:txBody>
      </p:sp>
      <p:sp>
        <p:nvSpPr>
          <p:cNvPr id="2" name="矩形 1"/>
          <p:cNvSpPr/>
          <p:nvPr/>
        </p:nvSpPr>
        <p:spPr>
          <a:xfrm>
            <a:off x="2228074" y="729736"/>
            <a:ext cx="2249334" cy="369332"/>
          </a:xfrm>
          <a:prstGeom prst="rect">
            <a:avLst/>
          </a:prstGeom>
        </p:spPr>
        <p:txBody>
          <a:bodyPr wrap="none">
            <a:spAutoFit/>
          </a:bodyPr>
          <a:lstStyle/>
          <a:p>
            <a:r>
              <a:rPr lang="en-US" altLang="zh-TW" dirty="0"/>
              <a:t>https://chatdoc.com/</a:t>
            </a:r>
            <a:endParaRPr lang="zh-TW" altLang="en-US" dirty="0"/>
          </a:p>
        </p:txBody>
      </p:sp>
      <p:sp>
        <p:nvSpPr>
          <p:cNvPr id="3" name="文字方塊 2"/>
          <p:cNvSpPr txBox="1"/>
          <p:nvPr/>
        </p:nvSpPr>
        <p:spPr>
          <a:xfrm>
            <a:off x="1173941" y="729736"/>
            <a:ext cx="1092605" cy="369330"/>
          </a:xfrm>
          <a:prstGeom prst="rect">
            <a:avLst/>
          </a:prstGeom>
          <a:solidFill>
            <a:schemeClr val="accent4">
              <a:lumMod val="20000"/>
              <a:lumOff val="80000"/>
            </a:schemeClr>
          </a:solidFill>
          <a:ln w="12700" cap="flat">
            <a:solidFill>
              <a:srgbClr val="7030A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TW" sz="1800" b="0" i="0" u="none" strike="noStrike" cap="none" spc="0" normalizeH="0" baseline="0" dirty="0" err="1" smtClean="0">
                <a:ln>
                  <a:noFill/>
                </a:ln>
                <a:solidFill>
                  <a:srgbClr val="000000"/>
                </a:solidFill>
                <a:effectLst/>
                <a:uFillTx/>
                <a:latin typeface="+mj-lt"/>
                <a:ea typeface="+mj-ea"/>
                <a:cs typeface="+mj-cs"/>
                <a:sym typeface="Arial" panose="020B0604020202020204"/>
              </a:rPr>
              <a:t>ChatDOC</a:t>
            </a:r>
            <a:endParaRPr kumimoji="0" lang="zh-TW" altLang="en-US" sz="1800" b="0" i="0" u="none" strike="noStrike" cap="none" spc="0" normalizeH="0" baseline="0" dirty="0">
              <a:ln>
                <a:noFill/>
              </a:ln>
              <a:solidFill>
                <a:srgbClr val="000000"/>
              </a:solidFill>
              <a:effectLst/>
              <a:uFillTx/>
              <a:latin typeface="+mj-lt"/>
              <a:ea typeface="+mj-ea"/>
              <a:cs typeface="+mj-cs"/>
              <a:sym typeface="Arial" panose="020B0604020202020204"/>
            </a:endParaRPr>
          </a:p>
        </p:txBody>
      </p:sp>
      <p:sp>
        <p:nvSpPr>
          <p:cNvPr id="7" name="文字方塊 6"/>
          <p:cNvSpPr txBox="1"/>
          <p:nvPr/>
        </p:nvSpPr>
        <p:spPr>
          <a:xfrm>
            <a:off x="252056" y="1057861"/>
            <a:ext cx="789638"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smtClean="0">
                <a:ln>
                  <a:noFill/>
                </a:ln>
                <a:solidFill>
                  <a:srgbClr val="FF0000"/>
                </a:solidFill>
                <a:effectLst/>
                <a:uFillTx/>
                <a:sym typeface="Arial" panose="020B0604020202020204"/>
              </a:rPr>
              <a:t>Step 1</a:t>
            </a:r>
            <a:r>
              <a:rPr lang="zh-TW" altLang="en-US" sz="1400" dirty="0">
                <a:solidFill>
                  <a:srgbClr val="FF0000"/>
                </a:solidFill>
              </a:rPr>
              <a:t>：</a:t>
            </a:r>
            <a:endParaRPr kumimoji="0" lang="zh-TW" altLang="en-US" sz="1400" b="0" i="0" u="none" strike="noStrike" cap="none" spc="0" normalizeH="0" baseline="0" dirty="0">
              <a:ln>
                <a:noFill/>
              </a:ln>
              <a:solidFill>
                <a:srgbClr val="FF0000"/>
              </a:solidFill>
              <a:effectLst/>
              <a:uFillTx/>
              <a:sym typeface="Arial" panose="020B0604020202020204"/>
            </a:endParaRPr>
          </a:p>
        </p:txBody>
      </p:sp>
      <p:sp>
        <p:nvSpPr>
          <p:cNvPr id="11" name="文字方塊 10"/>
          <p:cNvSpPr txBox="1"/>
          <p:nvPr/>
        </p:nvSpPr>
        <p:spPr>
          <a:xfrm>
            <a:off x="2312298" y="1053328"/>
            <a:ext cx="1605566"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smtClean="0">
                <a:ln>
                  <a:noFill/>
                </a:ln>
                <a:solidFill>
                  <a:srgbClr val="FF0000"/>
                </a:solidFill>
                <a:effectLst/>
                <a:uFillTx/>
                <a:sym typeface="Arial" panose="020B0604020202020204"/>
              </a:rPr>
              <a:t>Step 2</a:t>
            </a:r>
            <a:r>
              <a:rPr lang="zh-TW" altLang="en-US" sz="1400" dirty="0" smtClean="0">
                <a:solidFill>
                  <a:srgbClr val="FF0000"/>
                </a:solidFill>
              </a:rPr>
              <a:t>：</a:t>
            </a:r>
            <a:r>
              <a:rPr lang="en-US" altLang="zh-TW" sz="1400" dirty="0" smtClean="0">
                <a:solidFill>
                  <a:srgbClr val="FF0000"/>
                </a:solidFill>
              </a:rPr>
              <a:t>upload file</a:t>
            </a:r>
            <a:endParaRPr kumimoji="0" lang="zh-TW" altLang="en-US" sz="1400" b="0" i="0" u="none" strike="noStrike" cap="none" spc="0" normalizeH="0" baseline="0" dirty="0">
              <a:ln>
                <a:noFill/>
              </a:ln>
              <a:solidFill>
                <a:srgbClr val="FF0000"/>
              </a:solidFill>
              <a:effectLst/>
              <a:uFillTx/>
              <a:sym typeface="Arial" panose="020B0604020202020204"/>
            </a:endParaRPr>
          </a:p>
        </p:txBody>
      </p:sp>
      <p:sp>
        <p:nvSpPr>
          <p:cNvPr id="13" name="文字方塊 12"/>
          <p:cNvSpPr txBox="1"/>
          <p:nvPr/>
        </p:nvSpPr>
        <p:spPr>
          <a:xfrm>
            <a:off x="4513721" y="6152657"/>
            <a:ext cx="1257715"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smtClean="0">
                <a:ln>
                  <a:noFill/>
                </a:ln>
                <a:solidFill>
                  <a:srgbClr val="FF0000"/>
                </a:solidFill>
                <a:effectLst/>
                <a:uFillTx/>
                <a:sym typeface="Arial" panose="020B0604020202020204"/>
              </a:rPr>
              <a:t>Step 3</a:t>
            </a:r>
            <a:r>
              <a:rPr lang="zh-TW" altLang="en-US" sz="1400" dirty="0" smtClean="0">
                <a:solidFill>
                  <a:srgbClr val="FF0000"/>
                </a:solidFill>
              </a:rPr>
              <a:t>：</a:t>
            </a:r>
            <a:r>
              <a:rPr lang="en-US" altLang="zh-TW" sz="1400" dirty="0" smtClean="0">
                <a:solidFill>
                  <a:srgbClr val="FF0000"/>
                </a:solidFill>
              </a:rPr>
              <a:t>Setup</a:t>
            </a:r>
            <a:endParaRPr kumimoji="0" lang="zh-TW" altLang="en-US" sz="1400" b="0" i="0" u="none" strike="noStrike" cap="none" spc="0" normalizeH="0" baseline="0" dirty="0">
              <a:ln>
                <a:noFill/>
              </a:ln>
              <a:solidFill>
                <a:srgbClr val="FF0000"/>
              </a:solidFill>
              <a:effectLst/>
              <a:uFillTx/>
              <a:sym typeface="Arial" panose="020B0604020202020204"/>
            </a:endParaRPr>
          </a:p>
        </p:txBody>
      </p:sp>
      <p:sp>
        <p:nvSpPr>
          <p:cNvPr id="14" name="文字方塊 13"/>
          <p:cNvSpPr txBox="1"/>
          <p:nvPr/>
        </p:nvSpPr>
        <p:spPr>
          <a:xfrm>
            <a:off x="7730881" y="5342273"/>
            <a:ext cx="1208021"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smtClean="0">
                <a:ln>
                  <a:noFill/>
                </a:ln>
                <a:solidFill>
                  <a:srgbClr val="FF0000"/>
                </a:solidFill>
                <a:effectLst/>
                <a:uFillTx/>
                <a:sym typeface="Arial" panose="020B0604020202020204"/>
              </a:rPr>
              <a:t>Step 5</a:t>
            </a:r>
            <a:r>
              <a:rPr lang="zh-TW" altLang="en-US" sz="1400" dirty="0" smtClean="0">
                <a:solidFill>
                  <a:srgbClr val="FF0000"/>
                </a:solidFill>
              </a:rPr>
              <a:t>：</a:t>
            </a:r>
            <a:r>
              <a:rPr lang="en-US" altLang="zh-TW" sz="1400" dirty="0" smtClean="0">
                <a:solidFill>
                  <a:srgbClr val="FF0000"/>
                </a:solidFill>
              </a:rPr>
              <a:t>Send</a:t>
            </a:r>
            <a:endParaRPr kumimoji="0" lang="zh-TW" altLang="en-US" sz="1400" b="0" i="0" u="none" strike="noStrike" cap="none" spc="0" normalizeH="0" baseline="0" dirty="0">
              <a:ln>
                <a:noFill/>
              </a:ln>
              <a:solidFill>
                <a:srgbClr val="FF0000"/>
              </a:solidFill>
              <a:effectLst/>
              <a:uFillTx/>
              <a:sym typeface="Arial" panose="020B0604020202020204"/>
            </a:endParaRPr>
          </a:p>
        </p:txBody>
      </p:sp>
      <p:sp>
        <p:nvSpPr>
          <p:cNvPr id="15" name="文字方塊 14"/>
          <p:cNvSpPr txBox="1"/>
          <p:nvPr/>
        </p:nvSpPr>
        <p:spPr>
          <a:xfrm>
            <a:off x="4553768" y="5496160"/>
            <a:ext cx="2381419"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smtClean="0">
                <a:ln>
                  <a:noFill/>
                </a:ln>
                <a:solidFill>
                  <a:srgbClr val="FF0000"/>
                </a:solidFill>
                <a:effectLst/>
                <a:uFillTx/>
                <a:sym typeface="Arial" panose="020B0604020202020204"/>
              </a:rPr>
              <a:t>Step 4</a:t>
            </a:r>
            <a:r>
              <a:rPr lang="zh-TW" altLang="en-US" sz="1400" dirty="0" smtClean="0">
                <a:solidFill>
                  <a:srgbClr val="FF0000"/>
                </a:solidFill>
              </a:rPr>
              <a:t>：</a:t>
            </a:r>
            <a:r>
              <a:rPr lang="en-US" altLang="zh-TW" sz="1400" dirty="0" smtClean="0">
                <a:solidFill>
                  <a:srgbClr val="FF0000"/>
                </a:solidFill>
              </a:rPr>
              <a:t>Enter your Question</a:t>
            </a:r>
            <a:endParaRPr kumimoji="0" lang="zh-TW" altLang="en-US" sz="1400" b="0" i="0" u="none" strike="noStrike" cap="none" spc="0" normalizeH="0" baseline="0" dirty="0">
              <a:ln>
                <a:noFill/>
              </a:ln>
              <a:solidFill>
                <a:srgbClr val="FF0000"/>
              </a:solidFill>
              <a:effectLst/>
              <a:uFillTx/>
              <a:sym typeface="Arial" panose="020B0604020202020204"/>
            </a:endParaRPr>
          </a:p>
        </p:txBody>
      </p:sp>
      <p:pic>
        <p:nvPicPr>
          <p:cNvPr id="8" name="圖片 7"/>
          <p:cNvPicPr>
            <a:picLocks noChangeAspect="1"/>
          </p:cNvPicPr>
          <p:nvPr/>
        </p:nvPicPr>
        <p:blipFill>
          <a:blip r:embed="rId3"/>
          <a:stretch>
            <a:fillRect/>
          </a:stretch>
        </p:blipFill>
        <p:spPr>
          <a:xfrm>
            <a:off x="252056" y="1375361"/>
            <a:ext cx="1620000" cy="1717759"/>
          </a:xfrm>
          <a:prstGeom prst="rect">
            <a:avLst/>
          </a:prstGeom>
          <a:ln>
            <a:solidFill>
              <a:srgbClr val="002060"/>
            </a:solidFill>
          </a:ln>
        </p:spPr>
      </p:pic>
      <p:pic>
        <p:nvPicPr>
          <p:cNvPr id="9" name="圖片 8"/>
          <p:cNvPicPr>
            <a:picLocks noChangeAspect="1"/>
          </p:cNvPicPr>
          <p:nvPr/>
        </p:nvPicPr>
        <p:blipFill>
          <a:blip r:embed="rId4"/>
          <a:stretch>
            <a:fillRect/>
          </a:stretch>
        </p:blipFill>
        <p:spPr>
          <a:xfrm>
            <a:off x="2142866" y="1361103"/>
            <a:ext cx="4051093" cy="1717200"/>
          </a:xfrm>
          <a:prstGeom prst="rect">
            <a:avLst/>
          </a:prstGeom>
          <a:ln>
            <a:solidFill>
              <a:srgbClr val="002060"/>
            </a:solidFill>
          </a:ln>
        </p:spPr>
      </p:pic>
      <p:pic>
        <p:nvPicPr>
          <p:cNvPr id="10" name="圖片 9"/>
          <p:cNvPicPr>
            <a:picLocks noChangeAspect="1"/>
          </p:cNvPicPr>
          <p:nvPr/>
        </p:nvPicPr>
        <p:blipFill>
          <a:blip r:embed="rId5"/>
          <a:stretch>
            <a:fillRect/>
          </a:stretch>
        </p:blipFill>
        <p:spPr>
          <a:xfrm>
            <a:off x="6355041" y="1715601"/>
            <a:ext cx="2600327" cy="1377519"/>
          </a:xfrm>
          <a:prstGeom prst="rect">
            <a:avLst/>
          </a:prstGeom>
          <a:ln>
            <a:solidFill>
              <a:srgbClr val="002060"/>
            </a:solidFill>
          </a:ln>
        </p:spPr>
      </p:pic>
      <p:sp>
        <p:nvSpPr>
          <p:cNvPr id="19" name="文字方塊 18"/>
          <p:cNvSpPr txBox="1"/>
          <p:nvPr/>
        </p:nvSpPr>
        <p:spPr>
          <a:xfrm>
            <a:off x="4988020" y="4625867"/>
            <a:ext cx="2411877"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smtClean="0">
                <a:ln>
                  <a:noFill/>
                </a:ln>
                <a:solidFill>
                  <a:srgbClr val="FF0000"/>
                </a:solidFill>
                <a:effectLst/>
                <a:uFillTx/>
                <a:sym typeface="Arial" panose="020B0604020202020204"/>
              </a:rPr>
              <a:t>Step 6</a:t>
            </a:r>
            <a:r>
              <a:rPr lang="zh-TW" altLang="en-US" sz="1400" dirty="0" smtClean="0">
                <a:solidFill>
                  <a:srgbClr val="FF0000"/>
                </a:solidFill>
              </a:rPr>
              <a:t>：</a:t>
            </a:r>
            <a:r>
              <a:rPr lang="en-US" altLang="zh-TW" sz="1400" dirty="0">
                <a:solidFill>
                  <a:srgbClr val="FF0000"/>
                </a:solidFill>
              </a:rPr>
              <a:t>Source of this article</a:t>
            </a:r>
            <a:endParaRPr kumimoji="0" lang="zh-TW" altLang="en-US" sz="1400" b="0" i="0" u="none" strike="noStrike" cap="none" spc="0" normalizeH="0" baseline="0" dirty="0">
              <a:ln>
                <a:noFill/>
              </a:ln>
              <a:solidFill>
                <a:srgbClr val="FF0000"/>
              </a:solidFill>
              <a:effectLst/>
              <a:uFillTx/>
              <a:sym typeface="Arial" panose="020B0604020202020204"/>
            </a:endParaRPr>
          </a:p>
        </p:txBody>
      </p:sp>
      <p:sp>
        <p:nvSpPr>
          <p:cNvPr id="17" name="橢圓 16"/>
          <p:cNvSpPr/>
          <p:nvPr/>
        </p:nvSpPr>
        <p:spPr>
          <a:xfrm>
            <a:off x="5120640" y="4861087"/>
            <a:ext cx="219456" cy="245904"/>
          </a:xfrm>
          <a:prstGeom prst="ellipse">
            <a:avLst/>
          </a:prstGeom>
          <a:noFill/>
          <a:ln w="25400" cap="flat">
            <a:solidFill>
              <a:srgbClr val="FF0000"/>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TW" altLang="en-US" sz="1800" b="0" i="0" u="none" strike="noStrike" cap="none" spc="0" normalizeH="0" baseline="0">
              <a:ln>
                <a:noFill/>
              </a:ln>
              <a:solidFill>
                <a:srgbClr val="000000"/>
              </a:solidFill>
              <a:effectLst/>
              <a:uFillTx/>
              <a:latin typeface="+mj-lt"/>
              <a:ea typeface="+mj-ea"/>
              <a:cs typeface="+mj-cs"/>
              <a:sym typeface="Arial" panose="020B0604020202020204"/>
            </a:endParaRPr>
          </a:p>
        </p:txBody>
      </p:sp>
      <p:sp>
        <p:nvSpPr>
          <p:cNvPr id="22" name="橢圓 21"/>
          <p:cNvSpPr/>
          <p:nvPr/>
        </p:nvSpPr>
        <p:spPr>
          <a:xfrm>
            <a:off x="4988020" y="5916168"/>
            <a:ext cx="443516" cy="282209"/>
          </a:xfrm>
          <a:prstGeom prst="ellipse">
            <a:avLst/>
          </a:prstGeom>
          <a:noFill/>
          <a:ln w="25400" cap="flat">
            <a:solidFill>
              <a:srgbClr val="FF0000"/>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TW" altLang="en-US" sz="1800" b="0" i="0" u="none" strike="noStrike" cap="none" spc="0" normalizeH="0" baseline="0">
              <a:ln>
                <a:noFill/>
              </a:ln>
              <a:solidFill>
                <a:srgbClr val="000000"/>
              </a:solidFill>
              <a:effectLst/>
              <a:uFillTx/>
              <a:latin typeface="+mj-lt"/>
              <a:ea typeface="+mj-ea"/>
              <a:cs typeface="+mj-cs"/>
              <a:sym typeface="Arial" panose="020B0604020202020204"/>
            </a:endParaRPr>
          </a:p>
        </p:txBody>
      </p:sp>
      <p:sp>
        <p:nvSpPr>
          <p:cNvPr id="23" name="橢圓 22"/>
          <p:cNvSpPr/>
          <p:nvPr/>
        </p:nvSpPr>
        <p:spPr>
          <a:xfrm>
            <a:off x="6832644" y="5924609"/>
            <a:ext cx="443516" cy="282209"/>
          </a:xfrm>
          <a:prstGeom prst="ellipse">
            <a:avLst/>
          </a:prstGeom>
          <a:noFill/>
          <a:ln w="25400" cap="flat">
            <a:solidFill>
              <a:srgbClr val="FF0000"/>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TW" altLang="en-US" sz="1800" b="0" i="0" u="none" strike="noStrike" cap="none" spc="0" normalizeH="0" baseline="0">
              <a:ln>
                <a:noFill/>
              </a:ln>
              <a:solidFill>
                <a:srgbClr val="000000"/>
              </a:solidFill>
              <a:effectLst/>
              <a:uFillTx/>
              <a:latin typeface="+mj-lt"/>
              <a:ea typeface="+mj-ea"/>
              <a:cs typeface="+mj-cs"/>
              <a:sym typeface="Arial" panose="020B0604020202020204"/>
            </a:endParaRPr>
          </a:p>
        </p:txBody>
      </p:sp>
      <p:sp>
        <p:nvSpPr>
          <p:cNvPr id="24" name="文字方塊 23"/>
          <p:cNvSpPr txBox="1"/>
          <p:nvPr/>
        </p:nvSpPr>
        <p:spPr>
          <a:xfrm>
            <a:off x="422116" y="3859032"/>
            <a:ext cx="2302872"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smtClean="0">
                <a:ln>
                  <a:noFill/>
                </a:ln>
                <a:solidFill>
                  <a:srgbClr val="FF0000"/>
                </a:solidFill>
                <a:effectLst/>
                <a:uFillTx/>
                <a:sym typeface="Arial" panose="020B0604020202020204"/>
              </a:rPr>
              <a:t>Step 7</a:t>
            </a:r>
            <a:r>
              <a:rPr lang="zh-TW" altLang="en-US" sz="1400" dirty="0" smtClean="0">
                <a:solidFill>
                  <a:srgbClr val="FF0000"/>
                </a:solidFill>
              </a:rPr>
              <a:t>：</a:t>
            </a:r>
            <a:r>
              <a:rPr lang="en-US" altLang="zh-TW" sz="1400" dirty="0" smtClean="0">
                <a:solidFill>
                  <a:srgbClr val="FF0000"/>
                </a:solidFill>
              </a:rPr>
              <a:t>Highlight of Source</a:t>
            </a:r>
            <a:endParaRPr kumimoji="0" lang="zh-TW" altLang="en-US" sz="1400" b="0" i="0" u="none" strike="noStrike" cap="none" spc="0" normalizeH="0" baseline="0" dirty="0">
              <a:ln>
                <a:noFill/>
              </a:ln>
              <a:solidFill>
                <a:srgbClr val="FF0000"/>
              </a:solidFill>
              <a:effectLst/>
              <a:uFillTx/>
              <a:sym typeface="Arial" panose="020B0604020202020204"/>
            </a:endParaRPr>
          </a:p>
        </p:txBody>
      </p:sp>
    </p:spTree>
    <p:extLst>
      <p:ext uri="{BB962C8B-B14F-4D97-AF65-F5344CB8AC3E}">
        <p14:creationId xmlns:p14="http://schemas.microsoft.com/office/powerpoint/2010/main" val="4272594700"/>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359152"/>
            <a:ext cx="9144000" cy="2029968"/>
          </a:xfrm>
          <a:prstGeom prst="rect">
            <a:avLst/>
          </a:prstGeom>
          <a:solidFill>
            <a:srgbClr val="7030A0"/>
          </a:solidFill>
          <a:ln w="25400" cap="flat">
            <a:no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TW" altLang="en-US" sz="1800" b="0" i="0" u="none" strike="noStrike" cap="none" spc="0" normalizeH="0" baseline="0">
              <a:ln>
                <a:noFill/>
              </a:ln>
              <a:solidFill>
                <a:srgbClr val="000000"/>
              </a:solidFill>
              <a:effectLst/>
              <a:uFillTx/>
              <a:latin typeface="+mj-lt"/>
              <a:ea typeface="+mj-ea"/>
              <a:cs typeface="+mj-cs"/>
              <a:sym typeface="Arial" panose="020B0604020202020204"/>
            </a:endParaRPr>
          </a:p>
        </p:txBody>
      </p:sp>
      <p:sp>
        <p:nvSpPr>
          <p:cNvPr id="6" name="文字方塊 5"/>
          <p:cNvSpPr txBox="1"/>
          <p:nvPr/>
        </p:nvSpPr>
        <p:spPr>
          <a:xfrm>
            <a:off x="187986" y="3050972"/>
            <a:ext cx="876802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TW" sz="3600" dirty="0">
                <a:solidFill>
                  <a:srgbClr val="FFFF00"/>
                </a:solidFill>
                <a:latin typeface="Arial Black" panose="020B0A04020102020204" pitchFamily="34" charset="0"/>
              </a:rPr>
              <a:t>3. Practical instructions</a:t>
            </a:r>
          </a:p>
        </p:txBody>
      </p:sp>
      <p:sp>
        <p:nvSpPr>
          <p:cNvPr id="8" name="矩形 7"/>
          <p:cNvSpPr/>
          <p:nvPr/>
        </p:nvSpPr>
        <p:spPr>
          <a:xfrm>
            <a:off x="7008460" y="4389120"/>
            <a:ext cx="1947553" cy="646331"/>
          </a:xfrm>
          <a:prstGeom prst="rect">
            <a:avLst/>
          </a:prstGeom>
        </p:spPr>
        <p:txBody>
          <a:bodyPr wrap="square">
            <a:spAutoFit/>
          </a:bodyPr>
          <a:lstStyle/>
          <a:p>
            <a:pPr algn="r"/>
            <a:r>
              <a:rPr lang="zh-TW" altLang="en-US" dirty="0"/>
              <a:t>何哲平</a:t>
            </a:r>
            <a:br>
              <a:rPr lang="zh-TW" altLang="en-US" dirty="0"/>
            </a:br>
            <a:r>
              <a:rPr lang="en-US" altLang="zh-TW" dirty="0"/>
              <a:t>Ace Ho</a:t>
            </a:r>
            <a:endParaRPr lang="en-US" altLang="zh-TW" dirty="0"/>
          </a:p>
        </p:txBody>
      </p:sp>
    </p:spTree>
    <p:extLst>
      <p:ext uri="{BB962C8B-B14F-4D97-AF65-F5344CB8AC3E}">
        <p14:creationId xmlns:p14="http://schemas.microsoft.com/office/powerpoint/2010/main" val="912402901"/>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
          <p:cNvSpPr>
            <a:spLocks noGrp="1"/>
          </p:cNvSpPr>
          <p:nvPr>
            <p:ph type="sldNum" sz="quarter" idx="2"/>
          </p:nvPr>
        </p:nvSpPr>
        <p:spPr>
          <a:xfrm>
            <a:off x="8780885" y="6462839"/>
            <a:ext cx="316035" cy="301109"/>
          </a:xfrm>
        </p:spPr>
        <p:txBody>
          <a:bodyPr/>
          <a:lstStyle/>
          <a:p>
            <a:fld id="{86CB4B4D-7CA3-9044-876B-883B54F8677D}" type="slidenum">
              <a:rPr lang="en-US" altLang="zh-TW" smtClean="0"/>
              <a:t>13</a:t>
            </a:fld>
            <a:endParaRPr lang="en-US" altLang="zh-TW"/>
          </a:p>
        </p:txBody>
      </p:sp>
      <p:sp>
        <p:nvSpPr>
          <p:cNvPr id="18" name="分享：訂閱經濟"/>
          <p:cNvSpPr txBox="1"/>
          <p:nvPr/>
        </p:nvSpPr>
        <p:spPr>
          <a:xfrm>
            <a:off x="1166328" y="270895"/>
            <a:ext cx="3253453"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Practical </a:t>
            </a:r>
            <a:r>
              <a:rPr lang="en-US" altLang="zh-TW" sz="1600" b="1" dirty="0" smtClean="0">
                <a:latin typeface="+mj-ea"/>
                <a:ea typeface="+mj-ea"/>
              </a:rPr>
              <a:t>instructions</a:t>
            </a:r>
            <a:r>
              <a:rPr lang="zh-TW" altLang="en-US" sz="1600" b="1" dirty="0" smtClean="0">
                <a:latin typeface="+mj-ea"/>
                <a:ea typeface="+mj-ea"/>
              </a:rPr>
              <a:t> </a:t>
            </a:r>
            <a:r>
              <a:rPr lang="en-US" altLang="zh-TW" sz="1600" b="1" dirty="0" smtClean="0">
                <a:latin typeface="+mj-ea"/>
                <a:ea typeface="+mj-ea"/>
              </a:rPr>
              <a:t>(</a:t>
            </a:r>
            <a:r>
              <a:rPr lang="en-US" altLang="zh-TW" sz="1600" b="1" dirty="0" err="1" smtClean="0">
                <a:latin typeface="+mj-ea"/>
                <a:ea typeface="+mj-ea"/>
              </a:rPr>
              <a:t>ChatGPT</a:t>
            </a:r>
            <a:r>
              <a:rPr lang="en-US" altLang="zh-TW" sz="1600" b="1" dirty="0" smtClean="0">
                <a:latin typeface="+mj-ea"/>
                <a:ea typeface="+mj-ea"/>
              </a:rPr>
              <a:t>)</a:t>
            </a:r>
            <a:endParaRPr lang="en-US" altLang="zh-TW" sz="1600" b="1" dirty="0">
              <a:latin typeface="+mj-ea"/>
              <a:ea typeface="+mj-ea"/>
            </a:endParaRPr>
          </a:p>
        </p:txBody>
      </p:sp>
      <p:pic>
        <p:nvPicPr>
          <p:cNvPr id="2" name="ChatGPT-1">
            <a:hlinkClick r:id="" action="ppaction://media"/>
            <a:extLst>
              <a:ext uri="{FF2B5EF4-FFF2-40B4-BE49-F238E27FC236}">
                <a16:creationId xmlns:a16="http://schemas.microsoft.com/office/drawing/2014/main" id="{413D46DE-3922-A324-0018-014D8BCD2F3F}"/>
              </a:ext>
            </a:extLst>
          </p:cNvPr>
          <p:cNvPicPr>
            <a:picLocks noChangeAspect="1"/>
          </p:cNvPicPr>
          <p:nvPr>
            <a:videoFile r:link="rId1"/>
            <p:extLst>
              <p:ext uri="{DAA4B4D4-6D71-4841-9C94-3DE7FCFB9230}">
                <p14:media xmlns:p14="http://schemas.microsoft.com/office/powerpoint/2010/main" r:embed="rId2">
                  <p14:trim st="18105" end="2573"/>
                </p14:media>
              </p:ext>
            </p:extLst>
          </p:nvPr>
        </p:nvPicPr>
        <p:blipFill>
          <a:blip r:embed="rId4"/>
          <a:stretch>
            <a:fillRect/>
          </a:stretch>
        </p:blipFill>
        <p:spPr>
          <a:xfrm>
            <a:off x="905165" y="774361"/>
            <a:ext cx="7536872" cy="5652655"/>
          </a:xfrm>
          <a:prstGeom prst="rect">
            <a:avLst/>
          </a:prstGeom>
        </p:spPr>
      </p:pic>
    </p:spTree>
    <p:extLst>
      <p:ext uri="{BB962C8B-B14F-4D97-AF65-F5344CB8AC3E}">
        <p14:creationId xmlns:p14="http://schemas.microsoft.com/office/powerpoint/2010/main" val="37861997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1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
          <p:cNvSpPr>
            <a:spLocks noGrp="1"/>
          </p:cNvSpPr>
          <p:nvPr>
            <p:ph type="sldNum" sz="quarter" idx="2"/>
          </p:nvPr>
        </p:nvSpPr>
        <p:spPr>
          <a:xfrm>
            <a:off x="8780885" y="6462839"/>
            <a:ext cx="316035" cy="301109"/>
          </a:xfrm>
        </p:spPr>
        <p:txBody>
          <a:bodyPr/>
          <a:lstStyle/>
          <a:p>
            <a:fld id="{86CB4B4D-7CA3-9044-876B-883B54F8677D}" type="slidenum">
              <a:rPr lang="en-US" altLang="zh-TW" smtClean="0"/>
              <a:t>14</a:t>
            </a:fld>
            <a:endParaRPr lang="en-US" altLang="zh-TW"/>
          </a:p>
        </p:txBody>
      </p:sp>
      <p:sp>
        <p:nvSpPr>
          <p:cNvPr id="18" name="分享：訂閱經濟"/>
          <p:cNvSpPr txBox="1"/>
          <p:nvPr/>
        </p:nvSpPr>
        <p:spPr>
          <a:xfrm>
            <a:off x="1166328" y="270895"/>
            <a:ext cx="3240629"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Practical </a:t>
            </a:r>
            <a:r>
              <a:rPr lang="en-US" altLang="zh-TW" sz="1600" b="1" dirty="0" smtClean="0">
                <a:latin typeface="+mj-ea"/>
                <a:ea typeface="+mj-ea"/>
              </a:rPr>
              <a:t>instructions</a:t>
            </a:r>
            <a:r>
              <a:rPr lang="zh-TW" altLang="en-US" sz="1600" b="1" dirty="0" smtClean="0">
                <a:latin typeface="+mj-ea"/>
                <a:ea typeface="+mj-ea"/>
              </a:rPr>
              <a:t> </a:t>
            </a:r>
            <a:r>
              <a:rPr lang="en-US" altLang="zh-TW" sz="1600" b="1" dirty="0" smtClean="0">
                <a:latin typeface="+mj-ea"/>
                <a:ea typeface="+mj-ea"/>
              </a:rPr>
              <a:t>(</a:t>
            </a:r>
            <a:r>
              <a:rPr lang="en-US" altLang="zh-TW" sz="1600" b="1" dirty="0" err="1" smtClean="0">
                <a:latin typeface="+mj-ea"/>
                <a:ea typeface="+mj-ea"/>
              </a:rPr>
              <a:t>ChatPDF</a:t>
            </a:r>
            <a:r>
              <a:rPr lang="en-US" altLang="zh-TW" sz="1600" b="1" dirty="0" smtClean="0">
                <a:latin typeface="+mj-ea"/>
                <a:ea typeface="+mj-ea"/>
              </a:rPr>
              <a:t>)</a:t>
            </a:r>
            <a:endParaRPr lang="en-US" altLang="zh-TW" sz="1600" b="1" dirty="0">
              <a:latin typeface="+mj-ea"/>
              <a:ea typeface="+mj-ea"/>
            </a:endParaRPr>
          </a:p>
        </p:txBody>
      </p:sp>
      <p:pic>
        <p:nvPicPr>
          <p:cNvPr id="2" name="ChatPDF">
            <a:hlinkClick r:id="" action="ppaction://media"/>
            <a:extLst>
              <a:ext uri="{FF2B5EF4-FFF2-40B4-BE49-F238E27FC236}">
                <a16:creationId xmlns:a16="http://schemas.microsoft.com/office/drawing/2014/main" id="{2A77D9DF-6908-86A3-1A45-B332186A1D4F}"/>
              </a:ext>
            </a:extLst>
          </p:cNvPr>
          <p:cNvPicPr>
            <a:picLocks noChangeAspect="1"/>
          </p:cNvPicPr>
          <p:nvPr>
            <a:videoFile r:link="rId1"/>
            <p:extLst>
              <p:ext uri="{DAA4B4D4-6D71-4841-9C94-3DE7FCFB9230}">
                <p14:media xmlns:p14="http://schemas.microsoft.com/office/powerpoint/2010/main" r:embed="rId2">
                  <p14:trim st="21600" end="1690"/>
                </p14:media>
              </p:ext>
            </p:extLst>
          </p:nvPr>
        </p:nvPicPr>
        <p:blipFill>
          <a:blip r:embed="rId4"/>
          <a:stretch>
            <a:fillRect/>
          </a:stretch>
        </p:blipFill>
        <p:spPr>
          <a:xfrm>
            <a:off x="843215" y="757382"/>
            <a:ext cx="7552639" cy="5664480"/>
          </a:xfrm>
          <a:prstGeom prst="rect">
            <a:avLst/>
          </a:prstGeom>
        </p:spPr>
      </p:pic>
    </p:spTree>
    <p:extLst>
      <p:ext uri="{BB962C8B-B14F-4D97-AF65-F5344CB8AC3E}">
        <p14:creationId xmlns:p14="http://schemas.microsoft.com/office/powerpoint/2010/main" val="27155074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9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
          <p:cNvSpPr>
            <a:spLocks noGrp="1"/>
          </p:cNvSpPr>
          <p:nvPr>
            <p:ph type="sldNum" sz="quarter" idx="2"/>
          </p:nvPr>
        </p:nvSpPr>
        <p:spPr>
          <a:xfrm>
            <a:off x="8780885" y="6462839"/>
            <a:ext cx="316035" cy="301109"/>
          </a:xfrm>
        </p:spPr>
        <p:txBody>
          <a:bodyPr/>
          <a:lstStyle/>
          <a:p>
            <a:fld id="{86CB4B4D-7CA3-9044-876B-883B54F8677D}" type="slidenum">
              <a:rPr lang="en-US" altLang="zh-TW" smtClean="0"/>
              <a:t>15</a:t>
            </a:fld>
            <a:endParaRPr lang="en-US" altLang="zh-TW"/>
          </a:p>
        </p:txBody>
      </p:sp>
      <p:sp>
        <p:nvSpPr>
          <p:cNvPr id="18" name="分享：訂閱經濟"/>
          <p:cNvSpPr txBox="1"/>
          <p:nvPr/>
        </p:nvSpPr>
        <p:spPr>
          <a:xfrm>
            <a:off x="1166328" y="270895"/>
            <a:ext cx="3287116"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Practical </a:t>
            </a:r>
            <a:r>
              <a:rPr lang="en-US" altLang="zh-TW" sz="1600" b="1" dirty="0" smtClean="0">
                <a:latin typeface="+mj-ea"/>
                <a:ea typeface="+mj-ea"/>
              </a:rPr>
              <a:t>instructions</a:t>
            </a:r>
            <a:r>
              <a:rPr lang="zh-TW" altLang="en-US" sz="1600" b="1" dirty="0" smtClean="0">
                <a:latin typeface="+mj-ea"/>
                <a:ea typeface="+mj-ea"/>
              </a:rPr>
              <a:t> </a:t>
            </a:r>
            <a:r>
              <a:rPr lang="en-US" altLang="zh-TW" sz="1600" b="1" dirty="0" smtClean="0">
                <a:latin typeface="+mj-ea"/>
                <a:ea typeface="+mj-ea"/>
              </a:rPr>
              <a:t>(</a:t>
            </a:r>
            <a:r>
              <a:rPr lang="en-US" altLang="zh-TW" sz="1600" b="1" dirty="0" err="1" smtClean="0">
                <a:latin typeface="+mj-ea"/>
                <a:ea typeface="+mj-ea"/>
              </a:rPr>
              <a:t>ChatDOC</a:t>
            </a:r>
            <a:r>
              <a:rPr lang="en-US" altLang="zh-TW" sz="1600" b="1" dirty="0" smtClean="0">
                <a:latin typeface="+mj-ea"/>
                <a:ea typeface="+mj-ea"/>
              </a:rPr>
              <a:t>)</a:t>
            </a:r>
            <a:endParaRPr lang="en-US" altLang="zh-TW" sz="1600" b="1" dirty="0">
              <a:latin typeface="+mj-ea"/>
              <a:ea typeface="+mj-ea"/>
            </a:endParaRPr>
          </a:p>
        </p:txBody>
      </p:sp>
      <p:pic>
        <p:nvPicPr>
          <p:cNvPr id="3" name="ChatDoc">
            <a:hlinkClick r:id="" action="ppaction://media"/>
            <a:extLst>
              <a:ext uri="{FF2B5EF4-FFF2-40B4-BE49-F238E27FC236}">
                <a16:creationId xmlns:a16="http://schemas.microsoft.com/office/drawing/2014/main" id="{2F2D07E1-C4A3-9483-274E-7AB0731A180A}"/>
              </a:ext>
            </a:extLst>
          </p:cNvPr>
          <p:cNvPicPr>
            <a:picLocks noChangeAspect="1"/>
          </p:cNvPicPr>
          <p:nvPr>
            <a:videoFile r:link="rId1"/>
            <p:extLst>
              <p:ext uri="{DAA4B4D4-6D71-4841-9C94-3DE7FCFB9230}">
                <p14:media xmlns:p14="http://schemas.microsoft.com/office/powerpoint/2010/main" r:embed="rId2">
                  <p14:trim st="23028" end="2558"/>
                </p14:media>
              </p:ext>
            </p:extLst>
          </p:nvPr>
        </p:nvPicPr>
        <p:blipFill>
          <a:blip r:embed="rId4"/>
          <a:stretch>
            <a:fillRect/>
          </a:stretch>
        </p:blipFill>
        <p:spPr>
          <a:xfrm>
            <a:off x="997155" y="748146"/>
            <a:ext cx="7619590" cy="5714693"/>
          </a:xfrm>
          <a:prstGeom prst="rect">
            <a:avLst/>
          </a:prstGeom>
        </p:spPr>
      </p:pic>
    </p:spTree>
    <p:extLst>
      <p:ext uri="{BB962C8B-B14F-4D97-AF65-F5344CB8AC3E}">
        <p14:creationId xmlns:p14="http://schemas.microsoft.com/office/powerpoint/2010/main" val="42203122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359152"/>
            <a:ext cx="9144000" cy="2029968"/>
          </a:xfrm>
          <a:prstGeom prst="rect">
            <a:avLst/>
          </a:prstGeom>
          <a:solidFill>
            <a:srgbClr val="7030A0"/>
          </a:solidFill>
          <a:ln w="25400" cap="flat">
            <a:no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TW" altLang="en-US" sz="1800" b="0" i="0" u="none" strike="noStrike" cap="none" spc="0" normalizeH="0" baseline="0">
              <a:ln>
                <a:noFill/>
              </a:ln>
              <a:solidFill>
                <a:srgbClr val="000000"/>
              </a:solidFill>
              <a:effectLst/>
              <a:uFillTx/>
              <a:latin typeface="+mj-lt"/>
              <a:ea typeface="+mj-ea"/>
              <a:cs typeface="+mj-cs"/>
              <a:sym typeface="Arial" panose="020B0604020202020204"/>
            </a:endParaRPr>
          </a:p>
        </p:txBody>
      </p:sp>
      <p:sp>
        <p:nvSpPr>
          <p:cNvPr id="6" name="文字方塊 5"/>
          <p:cNvSpPr txBox="1"/>
          <p:nvPr/>
        </p:nvSpPr>
        <p:spPr>
          <a:xfrm>
            <a:off x="187986" y="3050972"/>
            <a:ext cx="876802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TW" sz="3600" dirty="0">
                <a:solidFill>
                  <a:srgbClr val="FFFF00"/>
                </a:solidFill>
                <a:latin typeface="Arial Black" panose="020B0A04020102020204" pitchFamily="34" charset="0"/>
              </a:rPr>
              <a:t>4. Advantages and disadvantages</a:t>
            </a:r>
          </a:p>
        </p:txBody>
      </p:sp>
      <p:sp>
        <p:nvSpPr>
          <p:cNvPr id="8" name="矩形 7"/>
          <p:cNvSpPr/>
          <p:nvPr/>
        </p:nvSpPr>
        <p:spPr>
          <a:xfrm>
            <a:off x="7008460" y="4389120"/>
            <a:ext cx="1947553" cy="646331"/>
          </a:xfrm>
          <a:prstGeom prst="rect">
            <a:avLst/>
          </a:prstGeom>
        </p:spPr>
        <p:txBody>
          <a:bodyPr wrap="square">
            <a:spAutoFit/>
          </a:bodyPr>
          <a:lstStyle/>
          <a:p>
            <a:pPr algn="r"/>
            <a:r>
              <a:rPr lang="zh-TW" altLang="en-US" dirty="0"/>
              <a:t>黃聿君</a:t>
            </a:r>
          </a:p>
          <a:p>
            <a:pPr algn="r"/>
            <a:r>
              <a:rPr lang="en-US" altLang="zh-TW" dirty="0"/>
              <a:t>Yu </a:t>
            </a:r>
            <a:r>
              <a:rPr lang="en-US" altLang="zh-TW" dirty="0" err="1"/>
              <a:t>Jyun</a:t>
            </a:r>
            <a:r>
              <a:rPr lang="en-US" altLang="zh-TW" dirty="0"/>
              <a:t> Huang</a:t>
            </a:r>
          </a:p>
        </p:txBody>
      </p:sp>
    </p:spTree>
    <p:extLst>
      <p:ext uri="{BB962C8B-B14F-4D97-AF65-F5344CB8AC3E}">
        <p14:creationId xmlns:p14="http://schemas.microsoft.com/office/powerpoint/2010/main" val="2216376157"/>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
          <p:cNvSpPr>
            <a:spLocks noGrp="1"/>
          </p:cNvSpPr>
          <p:nvPr>
            <p:ph type="sldNum" sz="quarter" idx="2"/>
          </p:nvPr>
        </p:nvSpPr>
        <p:spPr>
          <a:xfrm>
            <a:off x="8735165" y="6462839"/>
            <a:ext cx="316035" cy="301109"/>
          </a:xfrm>
        </p:spPr>
        <p:txBody>
          <a:bodyPr/>
          <a:lstStyle/>
          <a:p>
            <a:fld id="{86CB4B4D-7CA3-9044-876B-883B54F8677D}" type="slidenum">
              <a:rPr lang="en-US" altLang="zh-TW" smtClean="0"/>
              <a:t>17</a:t>
            </a:fld>
            <a:endParaRPr lang="en-US" altLang="zh-TW" dirty="0"/>
          </a:p>
        </p:txBody>
      </p:sp>
      <p:sp>
        <p:nvSpPr>
          <p:cNvPr id="18" name="分享：訂閱經濟"/>
          <p:cNvSpPr txBox="1"/>
          <p:nvPr/>
        </p:nvSpPr>
        <p:spPr>
          <a:xfrm>
            <a:off x="1166328" y="270895"/>
            <a:ext cx="3155670"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Advantages and disadvantages</a:t>
            </a:r>
          </a:p>
        </p:txBody>
      </p:sp>
      <p:sp>
        <p:nvSpPr>
          <p:cNvPr id="4" name="文字方塊 3">
            <a:extLst>
              <a:ext uri="{FF2B5EF4-FFF2-40B4-BE49-F238E27FC236}">
                <a16:creationId xmlns:a16="http://schemas.microsoft.com/office/drawing/2014/main" id="{E7B3FE3B-CE67-E168-C9A9-B2F9B5F2C730}"/>
              </a:ext>
            </a:extLst>
          </p:cNvPr>
          <p:cNvSpPr txBox="1"/>
          <p:nvPr/>
        </p:nvSpPr>
        <p:spPr>
          <a:xfrm>
            <a:off x="3134927" y="811702"/>
            <a:ext cx="2874146" cy="5232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altLang="zh-TW" sz="2800" b="1" dirty="0">
                <a:solidFill>
                  <a:schemeClr val="tx1"/>
                </a:solidFill>
                <a:latin typeface="+mj-ea"/>
              </a:rPr>
              <a:t>Advantages</a:t>
            </a:r>
            <a:endParaRPr lang="zh-TW" altLang="en-US" sz="2800" dirty="0">
              <a:solidFill>
                <a:schemeClr val="tx1"/>
              </a:solidFill>
            </a:endParaRPr>
          </a:p>
        </p:txBody>
      </p:sp>
      <p:sp>
        <p:nvSpPr>
          <p:cNvPr id="5" name="文字方塊 4">
            <a:extLst>
              <a:ext uri="{FF2B5EF4-FFF2-40B4-BE49-F238E27FC236}">
                <a16:creationId xmlns:a16="http://schemas.microsoft.com/office/drawing/2014/main" id="{A7566591-CFCF-AFB0-17AA-B4CA31E9B6D1}"/>
              </a:ext>
            </a:extLst>
          </p:cNvPr>
          <p:cNvSpPr txBox="1"/>
          <p:nvPr/>
        </p:nvSpPr>
        <p:spPr>
          <a:xfrm>
            <a:off x="483990" y="1514408"/>
            <a:ext cx="1595761"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altLang="zh-TW" sz="2400" dirty="0" err="1">
                <a:solidFill>
                  <a:schemeClr val="bg2">
                    <a:lumMod val="75000"/>
                  </a:schemeClr>
                </a:solidFill>
                <a:effectLst/>
                <a:latin typeface="+mj-ea"/>
              </a:rPr>
              <a:t>Chat</a:t>
            </a:r>
            <a:r>
              <a:rPr lang="en-US" altLang="zh-TW" sz="2400" b="1" dirty="0" err="1">
                <a:solidFill>
                  <a:schemeClr val="bg2">
                    <a:lumMod val="75000"/>
                  </a:schemeClr>
                </a:solidFill>
                <a:effectLst/>
                <a:latin typeface="+mj-ea"/>
              </a:rPr>
              <a:t>GPT</a:t>
            </a:r>
            <a:r>
              <a:rPr lang="en-US" altLang="zh-TW" sz="2400" dirty="0">
                <a:solidFill>
                  <a:schemeClr val="bg2">
                    <a:lumMod val="75000"/>
                  </a:schemeClr>
                </a:solidFill>
                <a:effectLst/>
                <a:latin typeface="+mj-ea"/>
              </a:rPr>
              <a:t> </a:t>
            </a:r>
            <a:endParaRPr lang="zh-TW" altLang="en-US" sz="2400" dirty="0">
              <a:solidFill>
                <a:schemeClr val="bg2">
                  <a:lumMod val="75000"/>
                </a:schemeClr>
              </a:solidFill>
              <a:latin typeface="+mj-ea"/>
            </a:endParaRPr>
          </a:p>
        </p:txBody>
      </p:sp>
      <p:sp>
        <p:nvSpPr>
          <p:cNvPr id="6" name="文字方塊 5">
            <a:extLst>
              <a:ext uri="{FF2B5EF4-FFF2-40B4-BE49-F238E27FC236}">
                <a16:creationId xmlns:a16="http://schemas.microsoft.com/office/drawing/2014/main" id="{E147E1BC-7E83-95BA-5DE0-99D10A92F59C}"/>
              </a:ext>
            </a:extLst>
          </p:cNvPr>
          <p:cNvSpPr txBox="1"/>
          <p:nvPr/>
        </p:nvSpPr>
        <p:spPr>
          <a:xfrm>
            <a:off x="483989" y="2575983"/>
            <a:ext cx="1595761"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altLang="zh-TW" sz="2400" i="0" dirty="0" err="1">
                <a:solidFill>
                  <a:schemeClr val="bg2">
                    <a:lumMod val="75000"/>
                  </a:schemeClr>
                </a:solidFill>
                <a:effectLst/>
                <a:latin typeface="+mj-ea"/>
              </a:rPr>
              <a:t>Chat</a:t>
            </a:r>
            <a:r>
              <a:rPr lang="en-US" altLang="zh-TW" sz="2400" b="1" i="0" dirty="0" err="1">
                <a:solidFill>
                  <a:schemeClr val="bg2">
                    <a:lumMod val="75000"/>
                  </a:schemeClr>
                </a:solidFill>
                <a:effectLst/>
                <a:latin typeface="+mj-ea"/>
              </a:rPr>
              <a:t>PDF</a:t>
            </a:r>
            <a:r>
              <a:rPr lang="en-US" altLang="zh-TW" sz="2400" i="0" dirty="0">
                <a:solidFill>
                  <a:schemeClr val="bg2">
                    <a:lumMod val="75000"/>
                  </a:schemeClr>
                </a:solidFill>
                <a:effectLst/>
                <a:latin typeface="+mj-ea"/>
              </a:rPr>
              <a:t> </a:t>
            </a:r>
            <a:endParaRPr lang="zh-TW" altLang="en-US" sz="2400" dirty="0">
              <a:solidFill>
                <a:schemeClr val="bg2">
                  <a:lumMod val="75000"/>
                </a:schemeClr>
              </a:solidFill>
              <a:latin typeface="+mj-ea"/>
            </a:endParaRPr>
          </a:p>
        </p:txBody>
      </p:sp>
      <p:sp>
        <p:nvSpPr>
          <p:cNvPr id="7" name="文字方塊 6">
            <a:extLst>
              <a:ext uri="{FF2B5EF4-FFF2-40B4-BE49-F238E27FC236}">
                <a16:creationId xmlns:a16="http://schemas.microsoft.com/office/drawing/2014/main" id="{1260AE9D-87BC-4624-6665-84CFDFD84AF8}"/>
              </a:ext>
            </a:extLst>
          </p:cNvPr>
          <p:cNvSpPr txBox="1"/>
          <p:nvPr/>
        </p:nvSpPr>
        <p:spPr>
          <a:xfrm>
            <a:off x="483990" y="4539039"/>
            <a:ext cx="1595761"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altLang="zh-TW" sz="2400" i="0" dirty="0" err="1">
                <a:solidFill>
                  <a:schemeClr val="bg2">
                    <a:lumMod val="75000"/>
                  </a:schemeClr>
                </a:solidFill>
                <a:effectLst/>
                <a:latin typeface="+mj-ea"/>
              </a:rPr>
              <a:t>Chat</a:t>
            </a:r>
            <a:r>
              <a:rPr lang="en-US" altLang="zh-TW" sz="2400" b="1" i="0" dirty="0" err="1">
                <a:solidFill>
                  <a:schemeClr val="bg2">
                    <a:lumMod val="75000"/>
                  </a:schemeClr>
                </a:solidFill>
                <a:effectLst/>
                <a:latin typeface="+mj-ea"/>
              </a:rPr>
              <a:t>Doc</a:t>
            </a:r>
            <a:r>
              <a:rPr lang="en-US" altLang="zh-TW" sz="2400" i="0" dirty="0">
                <a:solidFill>
                  <a:schemeClr val="bg2">
                    <a:lumMod val="75000"/>
                  </a:schemeClr>
                </a:solidFill>
                <a:effectLst/>
                <a:latin typeface="+mj-ea"/>
              </a:rPr>
              <a:t> </a:t>
            </a:r>
          </a:p>
        </p:txBody>
      </p:sp>
      <p:cxnSp>
        <p:nvCxnSpPr>
          <p:cNvPr id="8" name="直線接點 7">
            <a:extLst>
              <a:ext uri="{FF2B5EF4-FFF2-40B4-BE49-F238E27FC236}">
                <a16:creationId xmlns:a16="http://schemas.microsoft.com/office/drawing/2014/main" id="{0319E8B9-9745-1091-B9F9-0BA8FD12800C}"/>
              </a:ext>
            </a:extLst>
          </p:cNvPr>
          <p:cNvCxnSpPr>
            <a:cxnSpLocks/>
          </p:cNvCxnSpPr>
          <p:nvPr/>
        </p:nvCxnSpPr>
        <p:spPr>
          <a:xfrm>
            <a:off x="648071" y="2245406"/>
            <a:ext cx="7901126" cy="0"/>
          </a:xfrm>
          <a:prstGeom prst="line">
            <a:avLst/>
          </a:prstGeom>
          <a:noFill/>
          <a:ln w="12700" cap="flat">
            <a:solidFill>
              <a:schemeClr val="accent1">
                <a:lumMod val="50000"/>
              </a:schemeClr>
            </a:solidFill>
            <a:prstDash val="solid"/>
            <a:round/>
          </a:ln>
          <a:effectLst/>
        </p:spPr>
        <p:style>
          <a:lnRef idx="0">
            <a:scrgbClr r="0" g="0" b="0"/>
          </a:lnRef>
          <a:fillRef idx="0">
            <a:scrgbClr r="0" g="0" b="0"/>
          </a:fillRef>
          <a:effectRef idx="0">
            <a:scrgbClr r="0" g="0" b="0"/>
          </a:effectRef>
          <a:fontRef idx="none"/>
        </p:style>
      </p:cxnSp>
      <p:cxnSp>
        <p:nvCxnSpPr>
          <p:cNvPr id="9" name="直線接點 8">
            <a:extLst>
              <a:ext uri="{FF2B5EF4-FFF2-40B4-BE49-F238E27FC236}">
                <a16:creationId xmlns:a16="http://schemas.microsoft.com/office/drawing/2014/main" id="{97178320-0D16-9F38-55D0-709144A0AAF5}"/>
              </a:ext>
            </a:extLst>
          </p:cNvPr>
          <p:cNvCxnSpPr>
            <a:cxnSpLocks/>
          </p:cNvCxnSpPr>
          <p:nvPr/>
        </p:nvCxnSpPr>
        <p:spPr>
          <a:xfrm>
            <a:off x="621437" y="3393488"/>
            <a:ext cx="7901126" cy="0"/>
          </a:xfrm>
          <a:prstGeom prst="line">
            <a:avLst/>
          </a:prstGeom>
          <a:noFill/>
          <a:ln w="12700" cap="flat">
            <a:solidFill>
              <a:schemeClr val="accent1">
                <a:lumMod val="50000"/>
              </a:schemeClr>
            </a:solidFill>
            <a:prstDash val="solid"/>
            <a:round/>
          </a:ln>
          <a:effectLst/>
        </p:spPr>
        <p:style>
          <a:lnRef idx="0">
            <a:scrgbClr r="0" g="0" b="0"/>
          </a:lnRef>
          <a:fillRef idx="0">
            <a:scrgbClr r="0" g="0" b="0"/>
          </a:fillRef>
          <a:effectRef idx="0">
            <a:scrgbClr r="0" g="0" b="0"/>
          </a:effectRef>
          <a:fontRef idx="none"/>
        </p:style>
      </p:cxnSp>
      <p:sp>
        <p:nvSpPr>
          <p:cNvPr id="10" name="文字方塊 9">
            <a:extLst>
              <a:ext uri="{FF2B5EF4-FFF2-40B4-BE49-F238E27FC236}">
                <a16:creationId xmlns:a16="http://schemas.microsoft.com/office/drawing/2014/main" id="{5362B892-18EE-0A50-ABCE-205D23BB7A46}"/>
              </a:ext>
            </a:extLst>
          </p:cNvPr>
          <p:cNvSpPr txBox="1"/>
          <p:nvPr/>
        </p:nvSpPr>
        <p:spPr>
          <a:xfrm>
            <a:off x="2274903" y="1452854"/>
            <a:ext cx="6274294" cy="584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TW" sz="1600" b="1" i="0" dirty="0">
                <a:solidFill>
                  <a:srgbClr val="FF0000"/>
                </a:solidFill>
                <a:effectLst/>
                <a:latin typeface="+mj-ea"/>
              </a:rPr>
              <a:t>Free-form conversation</a:t>
            </a:r>
            <a:r>
              <a:rPr lang="en-US" altLang="zh-TW" sz="1600" b="0" i="0" dirty="0">
                <a:solidFill>
                  <a:schemeClr val="tx1">
                    <a:lumMod val="75000"/>
                    <a:lumOff val="25000"/>
                  </a:schemeClr>
                </a:solidFill>
                <a:effectLst/>
                <a:latin typeface="+mj-ea"/>
              </a:rPr>
              <a:t>: </a:t>
            </a:r>
            <a:r>
              <a:rPr lang="en-US" altLang="zh-TW" sz="1600" b="0" i="0" dirty="0" err="1">
                <a:solidFill>
                  <a:schemeClr val="tx1">
                    <a:lumMod val="75000"/>
                    <a:lumOff val="25000"/>
                  </a:schemeClr>
                </a:solidFill>
                <a:effectLst/>
                <a:latin typeface="+mj-ea"/>
              </a:rPr>
              <a:t>ChatGPT</a:t>
            </a:r>
            <a:r>
              <a:rPr lang="en-US" altLang="zh-TW" sz="1600" b="0" i="0" dirty="0">
                <a:solidFill>
                  <a:schemeClr val="tx1">
                    <a:lumMod val="75000"/>
                    <a:lumOff val="25000"/>
                  </a:schemeClr>
                </a:solidFill>
                <a:effectLst/>
                <a:latin typeface="+mj-ea"/>
              </a:rPr>
              <a:t> can engage in free-form dialogue and answer a wide range of questions.</a:t>
            </a:r>
            <a:endParaRPr lang="zh-TW" altLang="en-US" sz="1600" dirty="0">
              <a:solidFill>
                <a:schemeClr val="tx1">
                  <a:lumMod val="75000"/>
                  <a:lumOff val="25000"/>
                </a:schemeClr>
              </a:solidFill>
              <a:latin typeface="+mj-ea"/>
            </a:endParaRPr>
          </a:p>
        </p:txBody>
      </p:sp>
      <p:sp>
        <p:nvSpPr>
          <p:cNvPr id="11" name="文字方塊 10">
            <a:extLst>
              <a:ext uri="{FF2B5EF4-FFF2-40B4-BE49-F238E27FC236}">
                <a16:creationId xmlns:a16="http://schemas.microsoft.com/office/drawing/2014/main" id="{20AD22A2-8BAE-70D1-6F02-6D32E6131905}"/>
              </a:ext>
            </a:extLst>
          </p:cNvPr>
          <p:cNvSpPr txBox="1"/>
          <p:nvPr/>
        </p:nvSpPr>
        <p:spPr>
          <a:xfrm>
            <a:off x="2274903" y="2407508"/>
            <a:ext cx="6274294" cy="830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TW" sz="1600" b="1" i="0" dirty="0">
                <a:solidFill>
                  <a:srgbClr val="FF0000"/>
                </a:solidFill>
                <a:effectLst/>
                <a:latin typeface="+mj-ea"/>
              </a:rPr>
              <a:t>PDF document processing</a:t>
            </a:r>
            <a:r>
              <a:rPr lang="en-US" altLang="zh-TW" sz="1600" i="0" dirty="0">
                <a:solidFill>
                  <a:schemeClr val="tx1">
                    <a:lumMod val="75000"/>
                    <a:lumOff val="25000"/>
                  </a:schemeClr>
                </a:solidFill>
                <a:effectLst/>
                <a:latin typeface="+mj-ea"/>
              </a:rPr>
              <a:t>: </a:t>
            </a:r>
            <a:r>
              <a:rPr lang="en-US" altLang="zh-TW" sz="1600" i="0" dirty="0" err="1">
                <a:solidFill>
                  <a:schemeClr val="tx1">
                    <a:lumMod val="75000"/>
                    <a:lumOff val="25000"/>
                  </a:schemeClr>
                </a:solidFill>
                <a:effectLst/>
                <a:latin typeface="+mj-ea"/>
              </a:rPr>
              <a:t>ChatPDF</a:t>
            </a:r>
            <a:r>
              <a:rPr lang="en-US" altLang="zh-TW" sz="1600" i="0" dirty="0">
                <a:solidFill>
                  <a:schemeClr val="tx1">
                    <a:lumMod val="75000"/>
                    <a:lumOff val="25000"/>
                  </a:schemeClr>
                </a:solidFill>
                <a:effectLst/>
                <a:latin typeface="+mj-ea"/>
              </a:rPr>
              <a:t> is designed for handling PDF documents, It can extracting text, parsing structures, and answering PDF-related questions.</a:t>
            </a:r>
            <a:endParaRPr lang="zh-TW" altLang="en-US" sz="1600" dirty="0">
              <a:solidFill>
                <a:schemeClr val="tx1">
                  <a:lumMod val="75000"/>
                  <a:lumOff val="25000"/>
                </a:schemeClr>
              </a:solidFill>
              <a:latin typeface="+mj-ea"/>
            </a:endParaRPr>
          </a:p>
        </p:txBody>
      </p:sp>
      <p:sp>
        <p:nvSpPr>
          <p:cNvPr id="13" name="文字方塊 12">
            <a:extLst>
              <a:ext uri="{FF2B5EF4-FFF2-40B4-BE49-F238E27FC236}">
                <a16:creationId xmlns:a16="http://schemas.microsoft.com/office/drawing/2014/main" id="{5DB7BDD8-3568-DFF5-9EA5-23D61D8B22D8}"/>
              </a:ext>
            </a:extLst>
          </p:cNvPr>
          <p:cNvSpPr txBox="1"/>
          <p:nvPr/>
        </p:nvSpPr>
        <p:spPr>
          <a:xfrm>
            <a:off x="2274903" y="3698965"/>
            <a:ext cx="6274294" cy="830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TW" sz="1600" b="1" dirty="0">
                <a:solidFill>
                  <a:srgbClr val="FF0000"/>
                </a:solidFill>
                <a:latin typeface="+mj-ea"/>
              </a:rPr>
              <a:t>Sources cited for</a:t>
            </a:r>
            <a:r>
              <a:rPr lang="zh-TW" altLang="en-US" sz="1600" b="1" dirty="0">
                <a:solidFill>
                  <a:srgbClr val="FF0000"/>
                </a:solidFill>
                <a:latin typeface="+mj-ea"/>
              </a:rPr>
              <a:t> </a:t>
            </a:r>
            <a:r>
              <a:rPr lang="en-US" altLang="zh-TW" sz="1600" b="1" dirty="0">
                <a:solidFill>
                  <a:srgbClr val="FF0000"/>
                </a:solidFill>
                <a:latin typeface="+mj-ea"/>
              </a:rPr>
              <a:t>fact checking</a:t>
            </a:r>
            <a:r>
              <a:rPr lang="zh-TW" altLang="en-US" sz="1600" b="1" dirty="0">
                <a:solidFill>
                  <a:srgbClr val="FF0000"/>
                </a:solidFill>
                <a:latin typeface="+mj-ea"/>
              </a:rPr>
              <a:t> </a:t>
            </a:r>
            <a:r>
              <a:rPr lang="en-US" altLang="zh-TW" sz="1600" b="1" dirty="0">
                <a:solidFill>
                  <a:schemeClr val="tx1">
                    <a:lumMod val="75000"/>
                    <a:lumOff val="25000"/>
                  </a:schemeClr>
                </a:solidFill>
                <a:latin typeface="+mj-ea"/>
              </a:rPr>
              <a:t>:</a:t>
            </a:r>
            <a:r>
              <a:rPr lang="zh-TW" altLang="en-US" sz="1600" b="1" dirty="0">
                <a:solidFill>
                  <a:schemeClr val="tx1">
                    <a:lumMod val="75000"/>
                    <a:lumOff val="25000"/>
                  </a:schemeClr>
                </a:solidFill>
                <a:latin typeface="+mj-ea"/>
              </a:rPr>
              <a:t> </a:t>
            </a:r>
            <a:r>
              <a:rPr lang="en-US" altLang="zh-TW" sz="1600" dirty="0" err="1">
                <a:solidFill>
                  <a:schemeClr val="tx1">
                    <a:lumMod val="75000"/>
                    <a:lumOff val="25000"/>
                  </a:schemeClr>
                </a:solidFill>
                <a:latin typeface="+mj-ea"/>
              </a:rPr>
              <a:t>ChatDOC's</a:t>
            </a:r>
            <a:r>
              <a:rPr lang="en-US" altLang="zh-TW" sz="1600" dirty="0">
                <a:solidFill>
                  <a:schemeClr val="tx1">
                    <a:lumMod val="75000"/>
                    <a:lumOff val="25000"/>
                  </a:schemeClr>
                </a:solidFill>
                <a:latin typeface="+mj-ea"/>
              </a:rPr>
              <a:t> responses are backed by direct citations extracted from the files. You can click and check to ensure the accuracy of AI interpretation.</a:t>
            </a:r>
          </a:p>
        </p:txBody>
      </p:sp>
      <p:sp>
        <p:nvSpPr>
          <p:cNvPr id="14" name="文字方塊 13">
            <a:extLst>
              <a:ext uri="{FF2B5EF4-FFF2-40B4-BE49-F238E27FC236}">
                <a16:creationId xmlns:a16="http://schemas.microsoft.com/office/drawing/2014/main" id="{C47AFD14-F526-4E25-6E98-C6BEF1E3A40C}"/>
              </a:ext>
            </a:extLst>
          </p:cNvPr>
          <p:cNvSpPr txBox="1"/>
          <p:nvPr/>
        </p:nvSpPr>
        <p:spPr>
          <a:xfrm>
            <a:off x="2274902" y="4529962"/>
            <a:ext cx="6385107" cy="830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TW" sz="1600" b="1" dirty="0">
                <a:solidFill>
                  <a:srgbClr val="FF0000"/>
                </a:solidFill>
                <a:latin typeface="+mj-ea"/>
              </a:rPr>
              <a:t>Query across multiple files at once </a:t>
            </a:r>
            <a:r>
              <a:rPr lang="en-US" altLang="zh-TW" sz="1600" b="1" dirty="0">
                <a:solidFill>
                  <a:schemeClr val="tx1">
                    <a:lumMod val="75000"/>
                    <a:lumOff val="25000"/>
                  </a:schemeClr>
                </a:solidFill>
                <a:latin typeface="+mj-ea"/>
              </a:rPr>
              <a:t>: </a:t>
            </a:r>
            <a:r>
              <a:rPr lang="en-US" altLang="zh-TW" sz="1600" dirty="0" err="1">
                <a:solidFill>
                  <a:schemeClr val="tx1">
                    <a:lumMod val="75000"/>
                    <a:lumOff val="25000"/>
                  </a:schemeClr>
                </a:solidFill>
                <a:latin typeface="+mj-ea"/>
              </a:rPr>
              <a:t>ChatDOC</a:t>
            </a:r>
            <a:r>
              <a:rPr lang="en-US" altLang="zh-TW" sz="1600" dirty="0">
                <a:solidFill>
                  <a:schemeClr val="tx1">
                    <a:lumMod val="75000"/>
                    <a:lumOff val="25000"/>
                  </a:schemeClr>
                </a:solidFill>
                <a:latin typeface="+mj-ea"/>
              </a:rPr>
              <a:t> can consolidate the answers in multiple documents, you can acquire knowledge effortlessly through conversation.</a:t>
            </a:r>
          </a:p>
        </p:txBody>
      </p:sp>
      <p:sp>
        <p:nvSpPr>
          <p:cNvPr id="15" name="文字方塊 14">
            <a:extLst>
              <a:ext uri="{FF2B5EF4-FFF2-40B4-BE49-F238E27FC236}">
                <a16:creationId xmlns:a16="http://schemas.microsoft.com/office/drawing/2014/main" id="{AD386755-E822-C23B-2107-E2DB5DB4301D}"/>
              </a:ext>
            </a:extLst>
          </p:cNvPr>
          <p:cNvSpPr txBox="1"/>
          <p:nvPr/>
        </p:nvSpPr>
        <p:spPr>
          <a:xfrm>
            <a:off x="2274902" y="5360959"/>
            <a:ext cx="6505983" cy="830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TW" sz="1600" b="1" dirty="0">
                <a:solidFill>
                  <a:srgbClr val="FF0000"/>
                </a:solidFill>
                <a:latin typeface="+mj-ea"/>
              </a:rPr>
              <a:t>Select tables / texts</a:t>
            </a:r>
            <a:r>
              <a:rPr lang="zh-TW" altLang="en-US" sz="1600" b="1" dirty="0">
                <a:solidFill>
                  <a:srgbClr val="FF0000"/>
                </a:solidFill>
                <a:latin typeface="+mj-ea"/>
              </a:rPr>
              <a:t> </a:t>
            </a:r>
            <a:r>
              <a:rPr lang="en-US" altLang="zh-TW" sz="1600" b="1" dirty="0">
                <a:solidFill>
                  <a:srgbClr val="FF0000"/>
                </a:solidFill>
                <a:latin typeface="+mj-ea"/>
              </a:rPr>
              <a:t>to get</a:t>
            </a:r>
            <a:r>
              <a:rPr lang="zh-TW" altLang="en-US" sz="1600" b="1" dirty="0">
                <a:solidFill>
                  <a:srgbClr val="FF0000"/>
                </a:solidFill>
                <a:latin typeface="+mj-ea"/>
              </a:rPr>
              <a:t> </a:t>
            </a:r>
            <a:r>
              <a:rPr lang="en-US" altLang="zh-TW" sz="1600" b="1" dirty="0">
                <a:solidFill>
                  <a:srgbClr val="FF0000"/>
                </a:solidFill>
                <a:latin typeface="+mj-ea"/>
              </a:rPr>
              <a:t>explanations </a:t>
            </a:r>
            <a:r>
              <a:rPr lang="en-US" altLang="zh-TW" sz="1600" b="1" dirty="0">
                <a:solidFill>
                  <a:schemeClr val="tx1">
                    <a:lumMod val="75000"/>
                    <a:lumOff val="25000"/>
                  </a:schemeClr>
                </a:solidFill>
                <a:latin typeface="+mj-ea"/>
              </a:rPr>
              <a:t>: </a:t>
            </a:r>
            <a:r>
              <a:rPr lang="en-US" altLang="zh-TW" sz="1600" dirty="0" err="1">
                <a:solidFill>
                  <a:schemeClr val="tx1">
                    <a:lumMod val="75000"/>
                    <a:lumOff val="25000"/>
                  </a:schemeClr>
                </a:solidFill>
                <a:latin typeface="+mj-ea"/>
              </a:rPr>
              <a:t>ChatDOC</a:t>
            </a:r>
            <a:r>
              <a:rPr lang="en-US" altLang="zh-TW" sz="1600" dirty="0">
                <a:solidFill>
                  <a:schemeClr val="tx1">
                    <a:lumMod val="75000"/>
                    <a:lumOff val="25000"/>
                  </a:schemeClr>
                </a:solidFill>
                <a:latin typeface="+mj-ea"/>
              </a:rPr>
              <a:t> allows you to select a specific section of content from the original file, and ask targeted questions, get more accurate answers.</a:t>
            </a:r>
          </a:p>
        </p:txBody>
      </p:sp>
    </p:spTree>
    <p:extLst>
      <p:ext uri="{BB962C8B-B14F-4D97-AF65-F5344CB8AC3E}">
        <p14:creationId xmlns:p14="http://schemas.microsoft.com/office/powerpoint/2010/main" val="215954105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
          <p:cNvSpPr>
            <a:spLocks noGrp="1"/>
          </p:cNvSpPr>
          <p:nvPr>
            <p:ph type="sldNum" sz="quarter" idx="2"/>
          </p:nvPr>
        </p:nvSpPr>
        <p:spPr>
          <a:xfrm>
            <a:off x="8735165" y="6462839"/>
            <a:ext cx="316035" cy="301109"/>
          </a:xfrm>
        </p:spPr>
        <p:txBody>
          <a:bodyPr/>
          <a:lstStyle/>
          <a:p>
            <a:fld id="{86CB4B4D-7CA3-9044-876B-883B54F8677D}" type="slidenum">
              <a:rPr lang="en-US" altLang="zh-TW" smtClean="0"/>
              <a:t>18</a:t>
            </a:fld>
            <a:endParaRPr lang="en-US" altLang="zh-TW" dirty="0"/>
          </a:p>
        </p:txBody>
      </p:sp>
      <p:sp>
        <p:nvSpPr>
          <p:cNvPr id="18" name="分享：訂閱經濟"/>
          <p:cNvSpPr txBox="1"/>
          <p:nvPr/>
        </p:nvSpPr>
        <p:spPr>
          <a:xfrm>
            <a:off x="1166328" y="270895"/>
            <a:ext cx="3155670"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Advantages and disadvantages</a:t>
            </a:r>
          </a:p>
        </p:txBody>
      </p:sp>
      <p:sp>
        <p:nvSpPr>
          <p:cNvPr id="4" name="文字方塊 3">
            <a:extLst>
              <a:ext uri="{FF2B5EF4-FFF2-40B4-BE49-F238E27FC236}">
                <a16:creationId xmlns:a16="http://schemas.microsoft.com/office/drawing/2014/main" id="{E7B3FE3B-CE67-E168-C9A9-B2F9B5F2C730}"/>
              </a:ext>
            </a:extLst>
          </p:cNvPr>
          <p:cNvSpPr txBox="1"/>
          <p:nvPr/>
        </p:nvSpPr>
        <p:spPr>
          <a:xfrm>
            <a:off x="3134927" y="811702"/>
            <a:ext cx="2874146" cy="5232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altLang="zh-TW" sz="2800" b="1" dirty="0">
                <a:solidFill>
                  <a:schemeClr val="tx1"/>
                </a:solidFill>
                <a:latin typeface="+mj-ea"/>
              </a:rPr>
              <a:t>Disadvantages</a:t>
            </a:r>
            <a:endParaRPr lang="zh-TW" altLang="en-US" sz="2800" dirty="0">
              <a:solidFill>
                <a:schemeClr val="tx1"/>
              </a:solidFill>
            </a:endParaRPr>
          </a:p>
        </p:txBody>
      </p:sp>
      <p:sp>
        <p:nvSpPr>
          <p:cNvPr id="5" name="文字方塊 4">
            <a:extLst>
              <a:ext uri="{FF2B5EF4-FFF2-40B4-BE49-F238E27FC236}">
                <a16:creationId xmlns:a16="http://schemas.microsoft.com/office/drawing/2014/main" id="{A7566591-CFCF-AFB0-17AA-B4CA31E9B6D1}"/>
              </a:ext>
            </a:extLst>
          </p:cNvPr>
          <p:cNvSpPr txBox="1"/>
          <p:nvPr/>
        </p:nvSpPr>
        <p:spPr>
          <a:xfrm>
            <a:off x="483990" y="1801368"/>
            <a:ext cx="1595761"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altLang="zh-TW" sz="2400" dirty="0" err="1">
                <a:solidFill>
                  <a:schemeClr val="bg2">
                    <a:lumMod val="75000"/>
                  </a:schemeClr>
                </a:solidFill>
                <a:effectLst/>
                <a:latin typeface="+mj-ea"/>
              </a:rPr>
              <a:t>Chat</a:t>
            </a:r>
            <a:r>
              <a:rPr lang="en-US" altLang="zh-TW" sz="2400" b="1" dirty="0" err="1">
                <a:solidFill>
                  <a:schemeClr val="bg2">
                    <a:lumMod val="75000"/>
                  </a:schemeClr>
                </a:solidFill>
                <a:effectLst/>
                <a:latin typeface="+mj-ea"/>
              </a:rPr>
              <a:t>GPT</a:t>
            </a:r>
            <a:r>
              <a:rPr lang="en-US" altLang="zh-TW" sz="2400" dirty="0">
                <a:solidFill>
                  <a:schemeClr val="bg2">
                    <a:lumMod val="75000"/>
                  </a:schemeClr>
                </a:solidFill>
                <a:effectLst/>
                <a:latin typeface="+mj-ea"/>
              </a:rPr>
              <a:t> </a:t>
            </a:r>
            <a:endParaRPr lang="zh-TW" altLang="en-US" sz="2400" dirty="0">
              <a:solidFill>
                <a:schemeClr val="bg2">
                  <a:lumMod val="75000"/>
                </a:schemeClr>
              </a:solidFill>
              <a:latin typeface="+mj-ea"/>
            </a:endParaRPr>
          </a:p>
        </p:txBody>
      </p:sp>
      <p:sp>
        <p:nvSpPr>
          <p:cNvPr id="6" name="文字方塊 5">
            <a:extLst>
              <a:ext uri="{FF2B5EF4-FFF2-40B4-BE49-F238E27FC236}">
                <a16:creationId xmlns:a16="http://schemas.microsoft.com/office/drawing/2014/main" id="{E147E1BC-7E83-95BA-5DE0-99D10A92F59C}"/>
              </a:ext>
            </a:extLst>
          </p:cNvPr>
          <p:cNvSpPr txBox="1"/>
          <p:nvPr/>
        </p:nvSpPr>
        <p:spPr>
          <a:xfrm>
            <a:off x="483989" y="3592772"/>
            <a:ext cx="1595761"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altLang="zh-TW" sz="2400" i="0" dirty="0" err="1">
                <a:solidFill>
                  <a:schemeClr val="bg2">
                    <a:lumMod val="75000"/>
                  </a:schemeClr>
                </a:solidFill>
                <a:effectLst/>
                <a:latin typeface="+mj-ea"/>
              </a:rPr>
              <a:t>Chat</a:t>
            </a:r>
            <a:r>
              <a:rPr lang="en-US" altLang="zh-TW" sz="2400" b="1" i="0" dirty="0" err="1">
                <a:solidFill>
                  <a:schemeClr val="bg2">
                    <a:lumMod val="75000"/>
                  </a:schemeClr>
                </a:solidFill>
                <a:effectLst/>
                <a:latin typeface="+mj-ea"/>
              </a:rPr>
              <a:t>PDF</a:t>
            </a:r>
            <a:r>
              <a:rPr lang="en-US" altLang="zh-TW" sz="2400" i="0" dirty="0">
                <a:solidFill>
                  <a:schemeClr val="bg2">
                    <a:lumMod val="75000"/>
                  </a:schemeClr>
                </a:solidFill>
                <a:effectLst/>
                <a:latin typeface="+mj-ea"/>
              </a:rPr>
              <a:t> </a:t>
            </a:r>
            <a:endParaRPr lang="zh-TW" altLang="en-US" sz="2400" dirty="0">
              <a:solidFill>
                <a:schemeClr val="bg2">
                  <a:lumMod val="75000"/>
                </a:schemeClr>
              </a:solidFill>
              <a:latin typeface="+mj-ea"/>
            </a:endParaRPr>
          </a:p>
        </p:txBody>
      </p:sp>
      <p:sp>
        <p:nvSpPr>
          <p:cNvPr id="7" name="文字方塊 6">
            <a:extLst>
              <a:ext uri="{FF2B5EF4-FFF2-40B4-BE49-F238E27FC236}">
                <a16:creationId xmlns:a16="http://schemas.microsoft.com/office/drawing/2014/main" id="{1260AE9D-87BC-4624-6665-84CFDFD84AF8}"/>
              </a:ext>
            </a:extLst>
          </p:cNvPr>
          <p:cNvSpPr txBox="1"/>
          <p:nvPr/>
        </p:nvSpPr>
        <p:spPr>
          <a:xfrm>
            <a:off x="483989" y="5314431"/>
            <a:ext cx="1595761"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altLang="zh-TW" sz="2400" i="0" dirty="0" err="1">
                <a:solidFill>
                  <a:schemeClr val="bg2">
                    <a:lumMod val="75000"/>
                  </a:schemeClr>
                </a:solidFill>
                <a:effectLst/>
                <a:latin typeface="+mj-ea"/>
              </a:rPr>
              <a:t>Chat</a:t>
            </a:r>
            <a:r>
              <a:rPr lang="en-US" altLang="zh-TW" sz="2400" b="1" i="0" dirty="0" err="1">
                <a:solidFill>
                  <a:schemeClr val="bg2">
                    <a:lumMod val="75000"/>
                  </a:schemeClr>
                </a:solidFill>
                <a:effectLst/>
                <a:latin typeface="+mj-ea"/>
              </a:rPr>
              <a:t>Doc</a:t>
            </a:r>
            <a:r>
              <a:rPr lang="en-US" altLang="zh-TW" sz="2400" i="0" dirty="0">
                <a:solidFill>
                  <a:schemeClr val="bg2">
                    <a:lumMod val="75000"/>
                  </a:schemeClr>
                </a:solidFill>
                <a:effectLst/>
                <a:latin typeface="+mj-ea"/>
              </a:rPr>
              <a:t> </a:t>
            </a:r>
          </a:p>
        </p:txBody>
      </p:sp>
      <p:cxnSp>
        <p:nvCxnSpPr>
          <p:cNvPr id="8" name="直線接點 7">
            <a:extLst>
              <a:ext uri="{FF2B5EF4-FFF2-40B4-BE49-F238E27FC236}">
                <a16:creationId xmlns:a16="http://schemas.microsoft.com/office/drawing/2014/main" id="{0319E8B9-9745-1091-B9F9-0BA8FD12800C}"/>
              </a:ext>
            </a:extLst>
          </p:cNvPr>
          <p:cNvCxnSpPr>
            <a:cxnSpLocks/>
          </p:cNvCxnSpPr>
          <p:nvPr/>
        </p:nvCxnSpPr>
        <p:spPr>
          <a:xfrm>
            <a:off x="483989" y="2966755"/>
            <a:ext cx="7901126" cy="0"/>
          </a:xfrm>
          <a:prstGeom prst="line">
            <a:avLst/>
          </a:prstGeom>
          <a:noFill/>
          <a:ln w="12700" cap="flat">
            <a:solidFill>
              <a:schemeClr val="accent1">
                <a:lumMod val="50000"/>
              </a:schemeClr>
            </a:solidFill>
            <a:prstDash val="solid"/>
            <a:round/>
          </a:ln>
          <a:effectLst/>
        </p:spPr>
        <p:style>
          <a:lnRef idx="0">
            <a:scrgbClr r="0" g="0" b="0"/>
          </a:lnRef>
          <a:fillRef idx="0">
            <a:scrgbClr r="0" g="0" b="0"/>
          </a:fillRef>
          <a:effectRef idx="0">
            <a:scrgbClr r="0" g="0" b="0"/>
          </a:effectRef>
          <a:fontRef idx="none"/>
        </p:style>
      </p:cxnSp>
      <p:cxnSp>
        <p:nvCxnSpPr>
          <p:cNvPr id="9" name="直線接點 8">
            <a:extLst>
              <a:ext uri="{FF2B5EF4-FFF2-40B4-BE49-F238E27FC236}">
                <a16:creationId xmlns:a16="http://schemas.microsoft.com/office/drawing/2014/main" id="{97178320-0D16-9F38-55D0-709144A0AAF5}"/>
              </a:ext>
            </a:extLst>
          </p:cNvPr>
          <p:cNvCxnSpPr>
            <a:cxnSpLocks/>
          </p:cNvCxnSpPr>
          <p:nvPr/>
        </p:nvCxnSpPr>
        <p:spPr>
          <a:xfrm>
            <a:off x="621437" y="4762302"/>
            <a:ext cx="7901126" cy="0"/>
          </a:xfrm>
          <a:prstGeom prst="line">
            <a:avLst/>
          </a:prstGeom>
          <a:noFill/>
          <a:ln w="12700" cap="flat">
            <a:solidFill>
              <a:schemeClr val="accent1">
                <a:lumMod val="50000"/>
              </a:schemeClr>
            </a:solidFill>
            <a:prstDash val="solid"/>
            <a:round/>
          </a:ln>
          <a:effectLst/>
        </p:spPr>
        <p:style>
          <a:lnRef idx="0">
            <a:scrgbClr r="0" g="0" b="0"/>
          </a:lnRef>
          <a:fillRef idx="0">
            <a:scrgbClr r="0" g="0" b="0"/>
          </a:fillRef>
          <a:effectRef idx="0">
            <a:scrgbClr r="0" g="0" b="0"/>
          </a:effectRef>
          <a:fontRef idx="none"/>
        </p:style>
      </p:cxnSp>
      <p:sp>
        <p:nvSpPr>
          <p:cNvPr id="10" name="文字方塊 9">
            <a:extLst>
              <a:ext uri="{FF2B5EF4-FFF2-40B4-BE49-F238E27FC236}">
                <a16:creationId xmlns:a16="http://schemas.microsoft.com/office/drawing/2014/main" id="{5362B892-18EE-0A50-ABCE-205D23BB7A46}"/>
              </a:ext>
            </a:extLst>
          </p:cNvPr>
          <p:cNvSpPr txBox="1"/>
          <p:nvPr/>
        </p:nvSpPr>
        <p:spPr>
          <a:xfrm>
            <a:off x="2274903" y="1450332"/>
            <a:ext cx="6274294" cy="830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TW" sz="1600" b="1" i="0" dirty="0">
                <a:solidFill>
                  <a:srgbClr val="FF0000"/>
                </a:solidFill>
                <a:effectLst/>
                <a:latin typeface="+mj-ea"/>
              </a:rPr>
              <a:t>Potential for uncertain answers</a:t>
            </a:r>
            <a:r>
              <a:rPr lang="en-US" altLang="zh-TW" sz="1600" i="0" dirty="0">
                <a:solidFill>
                  <a:schemeClr val="tx1">
                    <a:lumMod val="75000"/>
                    <a:lumOff val="25000"/>
                  </a:schemeClr>
                </a:solidFill>
                <a:effectLst/>
                <a:latin typeface="+mj-ea"/>
              </a:rPr>
              <a:t>: Since </a:t>
            </a:r>
            <a:r>
              <a:rPr lang="en-US" altLang="zh-TW" sz="1600" i="0" dirty="0" err="1">
                <a:solidFill>
                  <a:schemeClr val="tx1">
                    <a:lumMod val="75000"/>
                    <a:lumOff val="25000"/>
                  </a:schemeClr>
                </a:solidFill>
                <a:effectLst/>
                <a:latin typeface="+mj-ea"/>
              </a:rPr>
              <a:t>ChatGPT's</a:t>
            </a:r>
            <a:r>
              <a:rPr lang="en-US" altLang="zh-TW" sz="1600" i="0" dirty="0">
                <a:solidFill>
                  <a:schemeClr val="tx1">
                    <a:lumMod val="75000"/>
                    <a:lumOff val="25000"/>
                  </a:schemeClr>
                </a:solidFill>
                <a:effectLst/>
                <a:latin typeface="+mj-ea"/>
              </a:rPr>
              <a:t> responses are based on statistical probabilities in its training data, it may sometimes provide uncertain or inaccurate answers.</a:t>
            </a:r>
            <a:endParaRPr lang="zh-TW" altLang="en-US" sz="1600" dirty="0">
              <a:solidFill>
                <a:schemeClr val="tx1">
                  <a:lumMod val="75000"/>
                  <a:lumOff val="25000"/>
                </a:schemeClr>
              </a:solidFill>
              <a:latin typeface="+mj-ea"/>
            </a:endParaRPr>
          </a:p>
        </p:txBody>
      </p:sp>
      <p:sp>
        <p:nvSpPr>
          <p:cNvPr id="11" name="文字方塊 10">
            <a:extLst>
              <a:ext uri="{FF2B5EF4-FFF2-40B4-BE49-F238E27FC236}">
                <a16:creationId xmlns:a16="http://schemas.microsoft.com/office/drawing/2014/main" id="{20AD22A2-8BAE-70D1-6F02-6D32E6131905}"/>
              </a:ext>
            </a:extLst>
          </p:cNvPr>
          <p:cNvSpPr txBox="1"/>
          <p:nvPr/>
        </p:nvSpPr>
        <p:spPr>
          <a:xfrm>
            <a:off x="2274903" y="3072583"/>
            <a:ext cx="6274294" cy="15696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TW" sz="1600" b="1" i="0" dirty="0">
                <a:solidFill>
                  <a:srgbClr val="FF0000"/>
                </a:solidFill>
                <a:effectLst/>
                <a:latin typeface="+mj-ea"/>
              </a:rPr>
              <a:t>Disadvantages</a:t>
            </a:r>
            <a:r>
              <a:rPr lang="zh-TW" altLang="en-US" sz="1600" b="1" i="0" dirty="0">
                <a:solidFill>
                  <a:srgbClr val="FF0000"/>
                </a:solidFill>
                <a:effectLst/>
                <a:latin typeface="+mj-ea"/>
              </a:rPr>
              <a:t> </a:t>
            </a:r>
            <a:r>
              <a:rPr lang="en-US" altLang="zh-TW" sz="1600" b="1" i="0" dirty="0">
                <a:solidFill>
                  <a:srgbClr val="FF0000"/>
                </a:solidFill>
                <a:effectLst/>
                <a:latin typeface="+mj-ea"/>
              </a:rPr>
              <a:t>compared to </a:t>
            </a:r>
            <a:r>
              <a:rPr lang="en-US" altLang="zh-TW" sz="1600" b="1" i="0" dirty="0" err="1">
                <a:solidFill>
                  <a:srgbClr val="FF0000"/>
                </a:solidFill>
                <a:effectLst/>
                <a:latin typeface="+mj-ea"/>
              </a:rPr>
              <a:t>ChatDoc</a:t>
            </a:r>
            <a:r>
              <a:rPr lang="en-US" altLang="zh-TW" sz="1600" b="1" i="0" dirty="0">
                <a:solidFill>
                  <a:schemeClr val="tx1">
                    <a:lumMod val="75000"/>
                    <a:lumOff val="25000"/>
                  </a:schemeClr>
                </a:solidFill>
                <a:effectLst/>
                <a:latin typeface="+mj-ea"/>
              </a:rPr>
              <a:t>:</a:t>
            </a:r>
          </a:p>
          <a:p>
            <a:pPr marL="285750" indent="-285750">
              <a:buFont typeface="Arial" panose="020B0604020202020204" pitchFamily="34" charset="0"/>
              <a:buChar char="•"/>
            </a:pPr>
            <a:r>
              <a:rPr lang="en-US" altLang="zh-TW" sz="1600" i="0" dirty="0" err="1">
                <a:solidFill>
                  <a:schemeClr val="tx1">
                    <a:lumMod val="75000"/>
                    <a:lumOff val="25000"/>
                  </a:schemeClr>
                </a:solidFill>
                <a:effectLst/>
                <a:latin typeface="+mj-ea"/>
              </a:rPr>
              <a:t>ChatPDF</a:t>
            </a:r>
            <a:r>
              <a:rPr lang="en-US" altLang="zh-TW" sz="1600" i="0" dirty="0">
                <a:solidFill>
                  <a:schemeClr val="tx1">
                    <a:lumMod val="75000"/>
                    <a:lumOff val="25000"/>
                  </a:schemeClr>
                </a:solidFill>
                <a:effectLst/>
                <a:latin typeface="+mj-ea"/>
              </a:rPr>
              <a:t> does not show the source of the answers and you can’t verify the accuracy of the responses</a:t>
            </a:r>
            <a:r>
              <a:rPr lang="en-US" altLang="zh-TW" sz="1600" b="1" i="0" dirty="0">
                <a:solidFill>
                  <a:schemeClr val="tx1">
                    <a:lumMod val="75000"/>
                    <a:lumOff val="25000"/>
                  </a:schemeClr>
                </a:solidFill>
                <a:effectLst/>
                <a:latin typeface="+mj-ea"/>
              </a:rPr>
              <a:t>.</a:t>
            </a:r>
          </a:p>
          <a:p>
            <a:endParaRPr lang="en-US" altLang="zh-TW" sz="1600" b="1" i="0" dirty="0">
              <a:solidFill>
                <a:schemeClr val="tx1">
                  <a:lumMod val="75000"/>
                  <a:lumOff val="25000"/>
                </a:schemeClr>
              </a:solidFill>
              <a:effectLst/>
              <a:latin typeface="+mj-ea"/>
            </a:endParaRPr>
          </a:p>
          <a:p>
            <a:pPr marL="285750" indent="-285750">
              <a:buFont typeface="Arial" panose="020B0604020202020204" pitchFamily="34" charset="0"/>
              <a:buChar char="•"/>
            </a:pPr>
            <a:r>
              <a:rPr lang="en-US" altLang="zh-TW" sz="1600" dirty="0">
                <a:solidFill>
                  <a:schemeClr val="tx1">
                    <a:lumMod val="75000"/>
                    <a:lumOff val="25000"/>
                  </a:schemeClr>
                </a:solidFill>
                <a:latin typeface="+mj-ea"/>
              </a:rPr>
              <a:t>You cannot interact with the original file in </a:t>
            </a:r>
            <a:r>
              <a:rPr lang="en-US" altLang="zh-TW" sz="1600" dirty="0" err="1">
                <a:solidFill>
                  <a:schemeClr val="tx1">
                    <a:lumMod val="75000"/>
                    <a:lumOff val="25000"/>
                  </a:schemeClr>
                </a:solidFill>
                <a:latin typeface="+mj-ea"/>
              </a:rPr>
              <a:t>ChatPDF</a:t>
            </a:r>
            <a:r>
              <a:rPr lang="en-US" altLang="zh-TW" sz="1600" dirty="0">
                <a:solidFill>
                  <a:schemeClr val="tx1">
                    <a:lumMod val="75000"/>
                    <a:lumOff val="25000"/>
                  </a:schemeClr>
                </a:solidFill>
                <a:latin typeface="+mj-ea"/>
              </a:rPr>
              <a:t>, it only presents a chat room interface.</a:t>
            </a:r>
            <a:endParaRPr lang="zh-TW" altLang="en-US" sz="1600" dirty="0">
              <a:solidFill>
                <a:schemeClr val="tx1">
                  <a:lumMod val="75000"/>
                  <a:lumOff val="25000"/>
                </a:schemeClr>
              </a:solidFill>
              <a:latin typeface="+mj-ea"/>
            </a:endParaRPr>
          </a:p>
        </p:txBody>
      </p:sp>
      <p:sp>
        <p:nvSpPr>
          <p:cNvPr id="13" name="文字方塊 12">
            <a:extLst>
              <a:ext uri="{FF2B5EF4-FFF2-40B4-BE49-F238E27FC236}">
                <a16:creationId xmlns:a16="http://schemas.microsoft.com/office/drawing/2014/main" id="{0A6E0860-D708-93A7-86CB-7D7D82A6407B}"/>
              </a:ext>
            </a:extLst>
          </p:cNvPr>
          <p:cNvSpPr txBox="1"/>
          <p:nvPr/>
        </p:nvSpPr>
        <p:spPr>
          <a:xfrm>
            <a:off x="2274903" y="2303082"/>
            <a:ext cx="6274294" cy="584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TW" sz="1600" b="1" dirty="0">
                <a:solidFill>
                  <a:srgbClr val="FF0000"/>
                </a:solidFill>
                <a:latin typeface="+mj-ea"/>
              </a:rPr>
              <a:t>Unable to </a:t>
            </a:r>
            <a:r>
              <a:rPr lang="en-US" altLang="zh-TW" sz="1600" b="1" i="0" dirty="0">
                <a:solidFill>
                  <a:srgbClr val="FF0000"/>
                </a:solidFill>
                <a:effectLst/>
                <a:latin typeface="+mj-ea"/>
              </a:rPr>
              <a:t>processing document </a:t>
            </a:r>
            <a:r>
              <a:rPr lang="en-US" altLang="zh-TW" sz="1600" i="0" dirty="0">
                <a:solidFill>
                  <a:schemeClr val="tx1">
                    <a:lumMod val="75000"/>
                    <a:lumOff val="25000"/>
                  </a:schemeClr>
                </a:solidFill>
                <a:effectLst/>
                <a:latin typeface="+mj-ea"/>
              </a:rPr>
              <a:t>: </a:t>
            </a:r>
            <a:r>
              <a:rPr lang="en-US" altLang="zh-TW" sz="1600" i="0" dirty="0" err="1">
                <a:solidFill>
                  <a:schemeClr val="tx1">
                    <a:lumMod val="75000"/>
                    <a:lumOff val="25000"/>
                  </a:schemeClr>
                </a:solidFill>
                <a:effectLst/>
                <a:latin typeface="+mj-ea"/>
              </a:rPr>
              <a:t>ChatGPT</a:t>
            </a:r>
            <a:r>
              <a:rPr lang="en-US" altLang="zh-TW" sz="1600" i="0" dirty="0">
                <a:solidFill>
                  <a:schemeClr val="tx1">
                    <a:lumMod val="75000"/>
                    <a:lumOff val="25000"/>
                  </a:schemeClr>
                </a:solidFill>
                <a:effectLst/>
                <a:latin typeface="+mj-ea"/>
              </a:rPr>
              <a:t> does not have the capability to upload and process PDF files.</a:t>
            </a:r>
            <a:endParaRPr lang="zh-TW" altLang="en-US" sz="1600" dirty="0">
              <a:solidFill>
                <a:schemeClr val="tx1">
                  <a:lumMod val="75000"/>
                  <a:lumOff val="25000"/>
                </a:schemeClr>
              </a:solidFill>
              <a:latin typeface="+mj-ea"/>
            </a:endParaRPr>
          </a:p>
        </p:txBody>
      </p:sp>
      <p:sp>
        <p:nvSpPr>
          <p:cNvPr id="14" name="文字方塊 13">
            <a:extLst>
              <a:ext uri="{FF2B5EF4-FFF2-40B4-BE49-F238E27FC236}">
                <a16:creationId xmlns:a16="http://schemas.microsoft.com/office/drawing/2014/main" id="{A1275BDC-9A61-158A-1B4C-F2760FF58E78}"/>
              </a:ext>
            </a:extLst>
          </p:cNvPr>
          <p:cNvSpPr txBox="1"/>
          <p:nvPr/>
        </p:nvSpPr>
        <p:spPr>
          <a:xfrm>
            <a:off x="2274903" y="4969080"/>
            <a:ext cx="6505982" cy="1077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TW" sz="1600" b="1" dirty="0">
                <a:solidFill>
                  <a:srgbClr val="FF0000"/>
                </a:solidFill>
                <a:latin typeface="+mj-ea"/>
              </a:rPr>
              <a:t>Format compatibility</a:t>
            </a:r>
            <a:r>
              <a:rPr lang="en-US" altLang="zh-TW" sz="1600" b="1" dirty="0">
                <a:solidFill>
                  <a:schemeClr val="tx1">
                    <a:lumMod val="75000"/>
                    <a:lumOff val="25000"/>
                  </a:schemeClr>
                </a:solidFill>
                <a:latin typeface="+mj-ea"/>
              </a:rPr>
              <a:t>: </a:t>
            </a:r>
            <a:r>
              <a:rPr lang="en-US" altLang="zh-TW" sz="1600" dirty="0">
                <a:solidFill>
                  <a:schemeClr val="tx1">
                    <a:lumMod val="75000"/>
                    <a:lumOff val="25000"/>
                  </a:schemeClr>
                </a:solidFill>
                <a:latin typeface="+mj-ea"/>
              </a:rPr>
              <a:t>same as </a:t>
            </a:r>
            <a:r>
              <a:rPr lang="en-US" altLang="zh-TW" sz="1600" dirty="0" err="1">
                <a:solidFill>
                  <a:schemeClr val="tx1">
                    <a:lumMod val="75000"/>
                    <a:lumOff val="25000"/>
                  </a:schemeClr>
                </a:solidFill>
                <a:latin typeface="+mj-ea"/>
              </a:rPr>
              <a:t>ChatPDF</a:t>
            </a:r>
            <a:r>
              <a:rPr lang="en-US" altLang="zh-TW" sz="1600" dirty="0">
                <a:solidFill>
                  <a:schemeClr val="tx1">
                    <a:lumMod val="75000"/>
                    <a:lumOff val="25000"/>
                  </a:schemeClr>
                </a:solidFill>
                <a:latin typeface="+mj-ea"/>
              </a:rPr>
              <a:t>, it may encounter issues with certain complex or special format PDF files. This may include inaccurate display of special fonts, images, or layout elements, or an inability to properly interpret and handle specific PDF functionalities.</a:t>
            </a:r>
            <a:endParaRPr lang="zh-TW" altLang="en-US" sz="1600" dirty="0">
              <a:solidFill>
                <a:schemeClr val="tx1">
                  <a:lumMod val="75000"/>
                  <a:lumOff val="25000"/>
                </a:schemeClr>
              </a:solidFill>
              <a:latin typeface="+mj-ea"/>
            </a:endParaRPr>
          </a:p>
        </p:txBody>
      </p:sp>
    </p:spTree>
    <p:extLst>
      <p:ext uri="{BB962C8B-B14F-4D97-AF65-F5344CB8AC3E}">
        <p14:creationId xmlns:p14="http://schemas.microsoft.com/office/powerpoint/2010/main" val="3183801688"/>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359152"/>
            <a:ext cx="9144000" cy="2029968"/>
          </a:xfrm>
          <a:prstGeom prst="rect">
            <a:avLst/>
          </a:prstGeom>
          <a:solidFill>
            <a:srgbClr val="7030A0"/>
          </a:solidFill>
          <a:ln w="25400" cap="flat">
            <a:no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TW" altLang="en-US" sz="1800" b="0" i="0" u="none" strike="noStrike" cap="none" spc="0" normalizeH="0" baseline="0">
              <a:ln>
                <a:noFill/>
              </a:ln>
              <a:solidFill>
                <a:srgbClr val="000000"/>
              </a:solidFill>
              <a:effectLst/>
              <a:uFillTx/>
              <a:latin typeface="+mj-lt"/>
              <a:ea typeface="+mj-ea"/>
              <a:cs typeface="+mj-cs"/>
              <a:sym typeface="Arial" panose="020B0604020202020204"/>
            </a:endParaRPr>
          </a:p>
        </p:txBody>
      </p:sp>
      <p:sp>
        <p:nvSpPr>
          <p:cNvPr id="6" name="文字方塊 5"/>
          <p:cNvSpPr txBox="1"/>
          <p:nvPr/>
        </p:nvSpPr>
        <p:spPr>
          <a:xfrm>
            <a:off x="187986" y="2773973"/>
            <a:ext cx="8768027"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TW" sz="3600" dirty="0" smtClean="0">
                <a:solidFill>
                  <a:srgbClr val="FFFF00"/>
                </a:solidFill>
                <a:latin typeface="Arial Black" panose="020B0A04020102020204" pitchFamily="34" charset="0"/>
              </a:rPr>
              <a:t>5. Other </a:t>
            </a:r>
            <a:r>
              <a:rPr lang="en-US" altLang="zh-TW" sz="3600" dirty="0">
                <a:solidFill>
                  <a:srgbClr val="FFFF00"/>
                </a:solidFill>
                <a:latin typeface="Arial Black" panose="020B0A04020102020204" pitchFamily="34" charset="0"/>
              </a:rPr>
              <a:t>applications </a:t>
            </a:r>
            <a:r>
              <a:rPr lang="en-US" altLang="zh-TW" sz="3600" dirty="0" smtClean="0">
                <a:solidFill>
                  <a:srgbClr val="FFFF00"/>
                </a:solidFill>
                <a:latin typeface="Arial Black" panose="020B0A04020102020204" pitchFamily="34" charset="0"/>
              </a:rPr>
              <a:t/>
            </a:r>
            <a:br>
              <a:rPr lang="en-US" altLang="zh-TW" sz="3600" dirty="0" smtClean="0">
                <a:solidFill>
                  <a:srgbClr val="FFFF00"/>
                </a:solidFill>
                <a:latin typeface="Arial Black" panose="020B0A04020102020204" pitchFamily="34" charset="0"/>
              </a:rPr>
            </a:br>
            <a:r>
              <a:rPr lang="en-US" altLang="zh-TW" sz="3600" dirty="0" smtClean="0">
                <a:solidFill>
                  <a:srgbClr val="FFFF00"/>
                </a:solidFill>
                <a:latin typeface="Arial Black" panose="020B0A04020102020204" pitchFamily="34" charset="0"/>
              </a:rPr>
              <a:t>           and </a:t>
            </a:r>
            <a:r>
              <a:rPr lang="en-US" altLang="zh-TW" sz="3600" dirty="0">
                <a:solidFill>
                  <a:srgbClr val="FFFF00"/>
                </a:solidFill>
                <a:latin typeface="Arial Black" panose="020B0A04020102020204" pitchFamily="34" charset="0"/>
              </a:rPr>
              <a:t>future developments </a:t>
            </a:r>
          </a:p>
        </p:txBody>
      </p:sp>
      <p:sp>
        <p:nvSpPr>
          <p:cNvPr id="8" name="矩形 7"/>
          <p:cNvSpPr/>
          <p:nvPr/>
        </p:nvSpPr>
        <p:spPr>
          <a:xfrm>
            <a:off x="7008460" y="4389120"/>
            <a:ext cx="1947553" cy="646331"/>
          </a:xfrm>
          <a:prstGeom prst="rect">
            <a:avLst/>
          </a:prstGeom>
        </p:spPr>
        <p:txBody>
          <a:bodyPr wrap="square">
            <a:spAutoFit/>
          </a:bodyPr>
          <a:lstStyle/>
          <a:p>
            <a:pPr algn="r"/>
            <a:r>
              <a:rPr lang="en-US" altLang="zh-TW" dirty="0"/>
              <a:t>Shirley</a:t>
            </a:r>
            <a:br>
              <a:rPr lang="en-US" altLang="zh-TW" dirty="0"/>
            </a:br>
            <a:r>
              <a:rPr lang="en-US" altLang="zh-TW" dirty="0"/>
              <a:t>Ngo Hong Ngoc</a:t>
            </a:r>
          </a:p>
        </p:txBody>
      </p:sp>
    </p:spTree>
    <p:extLst>
      <p:ext uri="{BB962C8B-B14F-4D97-AF65-F5344CB8AC3E}">
        <p14:creationId xmlns:p14="http://schemas.microsoft.com/office/powerpoint/2010/main" val="518835745"/>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p:nvPr/>
        </p:nvSpPr>
        <p:spPr>
          <a:xfrm>
            <a:off x="-696432" y="1124380"/>
            <a:ext cx="10515600" cy="654324"/>
          </a:xfrm>
          <a:prstGeom prst="rect">
            <a:avLst/>
          </a:prstGeom>
          <a:effectLst>
            <a:glow rad="255727">
              <a:schemeClr val="accent1">
                <a:alpha val="40000"/>
              </a:schemeClr>
            </a:glow>
            <a:reflection blurRad="10377" stA="50000" endA="300" endPos="77686" dir="5400000" sy="-100000" algn="bl" rotWithShape="0"/>
          </a:effectLst>
        </p:spPr>
        <p:txBody>
          <a:bodyPr>
            <a:normAutofit fontScale="97500"/>
          </a:bodyPr>
          <a:lstStyle>
            <a:lvl1pPr marL="0" marR="0" indent="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1pPr>
            <a:lvl2pPr marL="0" marR="0" indent="2286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2pPr>
            <a:lvl3pPr marL="0" marR="0" indent="4572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3pPr>
            <a:lvl4pPr marL="0" marR="0" indent="6858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4pPr>
            <a:lvl5pPr marL="0" marR="0" indent="9144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5pPr>
            <a:lvl6pPr marL="0" marR="0" indent="11430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6pPr>
            <a:lvl7pPr marL="0" marR="0" indent="13716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7pPr>
            <a:lvl8pPr marL="0" marR="0" indent="16002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8pPr>
            <a:lvl9pPr marL="0" marR="0" indent="18288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9pPr>
          </a:lstStyle>
          <a:p>
            <a:pPr hangingPunct="1"/>
            <a:r>
              <a:rPr lang="en-US" altLang="zh-TW" sz="3600" b="1" i="1" dirty="0">
                <a:solidFill>
                  <a:srgbClr val="0070C0"/>
                </a:solidFill>
                <a:latin typeface="Arial" panose="020B0604020202020204" pitchFamily="34" charset="0"/>
              </a:rPr>
              <a:t>Team member </a:t>
            </a:r>
            <a:r>
              <a:rPr lang="en-US" altLang="zh-TW" sz="3600" b="1" i="1" dirty="0" smtClean="0">
                <a:solidFill>
                  <a:srgbClr val="0070C0"/>
                </a:solidFill>
                <a:latin typeface="Arial" panose="020B0604020202020204" pitchFamily="34" charset="0"/>
              </a:rPr>
              <a:t>List</a:t>
            </a:r>
            <a:r>
              <a:rPr lang="zh-TW" altLang="en-US" sz="3600" b="1" i="1" dirty="0" smtClean="0">
                <a:solidFill>
                  <a:srgbClr val="0070C0"/>
                </a:solidFill>
                <a:latin typeface="Arial" panose="020B0604020202020204" pitchFamily="34" charset="0"/>
              </a:rPr>
              <a:t> </a:t>
            </a:r>
            <a:r>
              <a:rPr lang="en-US" altLang="zh-TW" sz="3600" b="1" i="1" dirty="0" smtClean="0">
                <a:solidFill>
                  <a:srgbClr val="0070C0"/>
                </a:solidFill>
                <a:latin typeface="Arial" panose="020B0604020202020204" pitchFamily="34" charset="0"/>
              </a:rPr>
              <a:t>&amp;</a:t>
            </a:r>
            <a:r>
              <a:rPr lang="zh-TW" altLang="en-US" sz="3600" b="1" i="1" dirty="0" smtClean="0">
                <a:solidFill>
                  <a:srgbClr val="0070C0"/>
                </a:solidFill>
                <a:latin typeface="Arial" panose="020B0604020202020204" pitchFamily="34" charset="0"/>
              </a:rPr>
              <a:t> </a:t>
            </a:r>
            <a:r>
              <a:rPr lang="en-US" altLang="zh-TW" sz="3600" b="1" i="1" dirty="0" smtClean="0">
                <a:solidFill>
                  <a:srgbClr val="0070C0"/>
                </a:solidFill>
                <a:latin typeface="Arial" panose="020B0604020202020204" pitchFamily="34" charset="0"/>
              </a:rPr>
              <a:t>assignments</a:t>
            </a:r>
            <a:endParaRPr lang="zh-TW" altLang="en-US" sz="3600" b="1" i="1" dirty="0">
              <a:solidFill>
                <a:srgbClr val="0070C0"/>
              </a:solidFill>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120085919"/>
              </p:ext>
            </p:extLst>
          </p:nvPr>
        </p:nvGraphicFramePr>
        <p:xfrm>
          <a:off x="438913" y="2475621"/>
          <a:ext cx="8341972" cy="3434906"/>
        </p:xfrm>
        <a:graphic>
          <a:graphicData uri="http://schemas.openxmlformats.org/drawingml/2006/table">
            <a:tbl>
              <a:tblPr>
                <a:tableStyleId>{5C22544A-7EE6-4342-B048-85BDC9FD1C3A}</a:tableStyleId>
              </a:tblPr>
              <a:tblGrid>
                <a:gridCol w="1405855">
                  <a:extLst>
                    <a:ext uri="{9D8B030D-6E8A-4147-A177-3AD203B41FA5}">
                      <a16:colId xmlns:a16="http://schemas.microsoft.com/office/drawing/2014/main" val="20001"/>
                    </a:ext>
                  </a:extLst>
                </a:gridCol>
                <a:gridCol w="1363510">
                  <a:extLst>
                    <a:ext uri="{9D8B030D-6E8A-4147-A177-3AD203B41FA5}">
                      <a16:colId xmlns:a16="http://schemas.microsoft.com/office/drawing/2014/main" val="20002"/>
                    </a:ext>
                  </a:extLst>
                </a:gridCol>
                <a:gridCol w="1405856">
                  <a:extLst>
                    <a:ext uri="{9D8B030D-6E8A-4147-A177-3AD203B41FA5}">
                      <a16:colId xmlns:a16="http://schemas.microsoft.com/office/drawing/2014/main" val="20003"/>
                    </a:ext>
                  </a:extLst>
                </a:gridCol>
                <a:gridCol w="1388917">
                  <a:extLst>
                    <a:ext uri="{9D8B030D-6E8A-4147-A177-3AD203B41FA5}">
                      <a16:colId xmlns:a16="http://schemas.microsoft.com/office/drawing/2014/main" val="1905865428"/>
                    </a:ext>
                  </a:extLst>
                </a:gridCol>
                <a:gridCol w="1388917">
                  <a:extLst>
                    <a:ext uri="{9D8B030D-6E8A-4147-A177-3AD203B41FA5}">
                      <a16:colId xmlns:a16="http://schemas.microsoft.com/office/drawing/2014/main" val="1613952347"/>
                    </a:ext>
                  </a:extLst>
                </a:gridCol>
                <a:gridCol w="1388917">
                  <a:extLst>
                    <a:ext uri="{9D8B030D-6E8A-4147-A177-3AD203B41FA5}">
                      <a16:colId xmlns:a16="http://schemas.microsoft.com/office/drawing/2014/main" val="20004"/>
                    </a:ext>
                  </a:extLst>
                </a:gridCol>
              </a:tblGrid>
              <a:tr h="1876923">
                <a:tc>
                  <a:txBody>
                    <a:bodyPr/>
                    <a:lstStyle/>
                    <a:p>
                      <a:pPr algn="ctr" fontAlgn="ctr"/>
                      <a:r>
                        <a:rPr lang="zh-TW" altLang="en-US" sz="2000" u="none" strike="noStrike" dirty="0">
                          <a:effectLst/>
                          <a:latin typeface="微軟正黑體" panose="020B0604030504040204" pitchFamily="34" charset="-120"/>
                          <a:ea typeface="微軟正黑體" panose="020B0604030504040204" pitchFamily="34" charset="-120"/>
                        </a:rPr>
                        <a:t>　</a:t>
                      </a:r>
                      <a:endPar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20000"/>
                        <a:lumOff val="80000"/>
                      </a:schemeClr>
                    </a:solidFill>
                  </a:tcPr>
                </a:tc>
                <a:tc>
                  <a:txBody>
                    <a:bodyPr/>
                    <a:lstStyle/>
                    <a:p>
                      <a:pPr algn="l" fontAlgn="ctr"/>
                      <a:r>
                        <a:rPr lang="zh-TW" altLang="en-US" sz="2000" u="none" strike="noStrike">
                          <a:effectLst/>
                          <a:latin typeface="微軟正黑體" panose="020B0604030504040204" pitchFamily="34" charset="-120"/>
                          <a:ea typeface="微軟正黑體" panose="020B0604030504040204" pitchFamily="34" charset="-120"/>
                        </a:rPr>
                        <a:t>　</a:t>
                      </a:r>
                      <a:endParaRPr lang="zh-TW" altLang="en-US" sz="20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solidFill>
                      <a:schemeClr val="accent6">
                        <a:lumMod val="20000"/>
                        <a:lumOff val="80000"/>
                      </a:schemeClr>
                    </a:solidFill>
                  </a:tcPr>
                </a:tc>
                <a:tc>
                  <a:txBody>
                    <a:bodyPr/>
                    <a:lstStyle/>
                    <a:p>
                      <a:pPr algn="l" fontAlgn="ctr"/>
                      <a:r>
                        <a:rPr lang="zh-TW" altLang="en-US" sz="2000" u="none" strike="noStrike" dirty="0">
                          <a:effectLst/>
                          <a:latin typeface="微軟正黑體" panose="020B0604030504040204" pitchFamily="34" charset="-120"/>
                          <a:ea typeface="微軟正黑體" panose="020B0604030504040204" pitchFamily="34" charset="-120"/>
                        </a:rPr>
                        <a:t>　</a:t>
                      </a:r>
                      <a:endPar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solidFill>
                      <a:schemeClr val="accent6">
                        <a:lumMod val="20000"/>
                        <a:lumOff val="80000"/>
                      </a:schemeClr>
                    </a:solidFill>
                  </a:tcPr>
                </a:tc>
                <a:tc>
                  <a:txBody>
                    <a:bodyPr/>
                    <a:lstStyle/>
                    <a:p>
                      <a:pPr algn="ctr" fontAlgn="ctr"/>
                      <a:endPar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20000"/>
                        <a:lumOff val="80000"/>
                      </a:schemeClr>
                    </a:solidFill>
                  </a:tcPr>
                </a:tc>
                <a:tc>
                  <a:txBody>
                    <a:bodyPr/>
                    <a:lstStyle/>
                    <a:p>
                      <a:pPr algn="ctr" fontAlgn="ctr"/>
                      <a:endPar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20000"/>
                        <a:lumOff val="80000"/>
                      </a:schemeClr>
                    </a:solidFill>
                  </a:tcPr>
                </a:tc>
                <a:tc>
                  <a:txBody>
                    <a:bodyPr/>
                    <a:lstStyle/>
                    <a:p>
                      <a:pPr algn="ctr" fontAlgn="ctr"/>
                      <a:r>
                        <a:rPr lang="zh-TW" altLang="en-US" sz="2000" u="none" strike="noStrike" dirty="0">
                          <a:effectLst/>
                          <a:latin typeface="微軟正黑體" panose="020B0604030504040204" pitchFamily="34" charset="-120"/>
                          <a:ea typeface="微軟正黑體" panose="020B0604030504040204" pitchFamily="34" charset="-120"/>
                        </a:rPr>
                        <a:t>　</a:t>
                      </a:r>
                      <a:endPar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20000"/>
                        <a:lumOff val="80000"/>
                      </a:schemeClr>
                    </a:solidFill>
                  </a:tcPr>
                </a:tc>
                <a:extLst>
                  <a:ext uri="{0D108BD9-81ED-4DB2-BD59-A6C34878D82A}">
                    <a16:rowId xmlns:a16="http://schemas.microsoft.com/office/drawing/2014/main" val="10000"/>
                  </a:ext>
                </a:extLst>
              </a:tr>
              <a:tr h="576637">
                <a:tc>
                  <a:txBody>
                    <a:bodyPr/>
                    <a:lstStyle/>
                    <a:p>
                      <a:pPr algn="ctr" fontAlgn="ctr"/>
                      <a:r>
                        <a:rPr lang="zh-TW" altLang="en-US" sz="1800" u="none" strike="noStrike" dirty="0" smtClean="0">
                          <a:effectLst/>
                          <a:latin typeface="微軟正黑體" panose="020B0604030504040204" pitchFamily="34" charset="-120"/>
                          <a:ea typeface="微軟正黑體" panose="020B0604030504040204" pitchFamily="34" charset="-120"/>
                        </a:rPr>
                        <a:t>陳俊華</a:t>
                      </a:r>
                    </a:p>
                    <a:p>
                      <a:pPr algn="ctr" fontAlgn="ctr"/>
                      <a:r>
                        <a:rPr lang="en-US" altLang="zh-TW" sz="1800" u="none" strike="noStrike" dirty="0" smtClean="0">
                          <a:effectLst/>
                          <a:latin typeface="微軟正黑體" panose="020B0604030504040204" pitchFamily="34" charset="-120"/>
                          <a:ea typeface="微軟正黑體" panose="020B0604030504040204" pitchFamily="34" charset="-120"/>
                        </a:rPr>
                        <a:t>Kirin Chen</a:t>
                      </a:r>
                      <a:endParaRPr lang="en-US" altLang="zh-TW" sz="1800" u="none" strike="noStrike" dirty="0">
                        <a:effectLst/>
                        <a:latin typeface="微軟正黑體" panose="020B0604030504040204" pitchFamily="34" charset="-120"/>
                        <a:ea typeface="微軟正黑體" panose="020B0604030504040204" pitchFamily="34" charset="-120"/>
                      </a:endParaRPr>
                    </a:p>
                  </a:txBody>
                  <a:tcPr marL="0" marR="0" marT="0" marB="0" anchor="ctr">
                    <a:solidFill>
                      <a:schemeClr val="accent6">
                        <a:alpha val="43001"/>
                      </a:schemeClr>
                    </a:solidFill>
                  </a:tcPr>
                </a:tc>
                <a:tc>
                  <a:txBody>
                    <a:bodyPr/>
                    <a:lstStyle/>
                    <a:p>
                      <a:pPr algn="ctr" fontAlgn="ctr"/>
                      <a:r>
                        <a:rPr lang="zh-TW" altLang="en-US" sz="1800" u="none" strike="noStrike" dirty="0" smtClean="0">
                          <a:effectLst/>
                          <a:latin typeface="微軟正黑體" panose="020B0604030504040204" pitchFamily="34" charset="-120"/>
                          <a:ea typeface="微軟正黑體" panose="020B0604030504040204" pitchFamily="34" charset="-120"/>
                          <a:cs typeface="Calibri" panose="020F0502020204030204" pitchFamily="34" charset="0"/>
                        </a:rPr>
                        <a:t>何哲平</a:t>
                      </a:r>
                      <a:r>
                        <a:rPr lang="zh-TW" altLang="en-US" sz="1800" u="none" strike="noStrike" dirty="0">
                          <a:effectLst/>
                          <a:latin typeface="微軟正黑體" panose="020B0604030504040204" pitchFamily="34" charset="-120"/>
                          <a:ea typeface="微軟正黑體" panose="020B0604030504040204" pitchFamily="34" charset="-120"/>
                          <a:cs typeface="Calibri" panose="020F0502020204030204" pitchFamily="34" charset="0"/>
                        </a:rPr>
                        <a:t/>
                      </a:r>
                      <a:br>
                        <a:rPr lang="zh-TW" altLang="en-US" sz="1800" u="none" strike="noStrike" dirty="0">
                          <a:effectLst/>
                          <a:latin typeface="微軟正黑體" panose="020B0604030504040204" pitchFamily="34" charset="-120"/>
                          <a:ea typeface="微軟正黑體" panose="020B0604030504040204" pitchFamily="34" charset="-120"/>
                          <a:cs typeface="Calibri" panose="020F0502020204030204" pitchFamily="34" charset="0"/>
                        </a:rPr>
                      </a:br>
                      <a:r>
                        <a:rPr lang="en-US" altLang="zh-TW" sz="1800" u="none" strike="noStrike" dirty="0" smtClean="0">
                          <a:effectLst/>
                          <a:latin typeface="微軟正黑體" panose="020B0604030504040204" pitchFamily="34" charset="-120"/>
                          <a:ea typeface="微軟正黑體" panose="020B0604030504040204" pitchFamily="34" charset="-120"/>
                          <a:cs typeface="Calibri" panose="020F0502020204030204" pitchFamily="34" charset="0"/>
                        </a:rPr>
                        <a:t>Ace Ho</a:t>
                      </a:r>
                      <a:endParaRPr lang="en-GB" sz="1800" b="0" i="0" u="none" strike="noStrike" dirty="0">
                        <a:solidFill>
                          <a:srgbClr val="000000"/>
                        </a:solidFill>
                        <a:effectLst/>
                        <a:latin typeface="微軟正黑體" panose="020B0604030504040204" pitchFamily="34" charset="-120"/>
                        <a:ea typeface="微軟正黑體" panose="020B0604030504040204" pitchFamily="34" charset="-120"/>
                        <a:cs typeface="Calibri" panose="020F0502020204030204" pitchFamily="34" charset="0"/>
                      </a:endParaRPr>
                    </a:p>
                  </a:txBody>
                  <a:tcPr marL="0" marR="0" marT="0" marB="0" anchor="ctr">
                    <a:solidFill>
                      <a:schemeClr val="accent6">
                        <a:alpha val="43001"/>
                      </a:schemeClr>
                    </a:solidFill>
                  </a:tcPr>
                </a:tc>
                <a:tc>
                  <a:txBody>
                    <a:bodyPr/>
                    <a:lstStyle/>
                    <a:p>
                      <a:pPr marL="0" marR="0" lvl="0" indent="0" algn="ctr" defTabSz="410210" eaLnBrk="1" fontAlgn="ctr"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賴炳宏</a:t>
                      </a:r>
                    </a:p>
                  </a:txBody>
                  <a:tcPr marL="0" marR="0" marT="0" marB="0" anchor="ctr">
                    <a:solidFill>
                      <a:schemeClr val="accent6">
                        <a:alpha val="43001"/>
                      </a:schemeClr>
                    </a:solidFill>
                  </a:tcPr>
                </a:tc>
                <a:tc>
                  <a:txBody>
                    <a:bodyPr/>
                    <a:lstStyle/>
                    <a:p>
                      <a:pPr marL="0" marR="0" lvl="0" indent="0" algn="ctr" defTabSz="410210" eaLnBrk="1" fontAlgn="ctr"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張錦豪</a:t>
                      </a:r>
                      <a:br>
                        <a:rPr kumimoji="0" lang="zh-TW" altLang="en-US" sz="18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br>
                      <a:r>
                        <a:rPr kumimoji="0" lang="en-US" altLang="zh-TW" sz="14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Jing </a:t>
                      </a:r>
                      <a:r>
                        <a:rPr kumimoji="0" lang="en-US" altLang="zh-TW" sz="1400" b="0" i="0" u="none" strike="noStrike" kern="0" cap="none" spc="0" normalizeH="0" baseline="0" noProof="0" dirty="0" err="1" smtClean="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Hau</a:t>
                      </a:r>
                      <a:r>
                        <a:rPr kumimoji="0" lang="en-US" altLang="zh-TW" sz="14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 Chang</a:t>
                      </a:r>
                    </a:p>
                  </a:txBody>
                  <a:tcPr marL="0" marR="0" marT="0" marB="0" anchor="ctr">
                    <a:solidFill>
                      <a:schemeClr val="accent6">
                        <a:alpha val="43001"/>
                      </a:schemeClr>
                    </a:solidFill>
                  </a:tcPr>
                </a:tc>
                <a:tc>
                  <a:txBody>
                    <a:bodyPr/>
                    <a:lstStyle/>
                    <a:p>
                      <a:pPr marL="0" marR="0" lvl="0" indent="0" algn="ctr" defTabSz="410210" eaLnBrk="1" fontAlgn="ctr"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黃聿君</a:t>
                      </a:r>
                    </a:p>
                    <a:p>
                      <a:pPr marL="0" marR="0" lvl="0" indent="0" algn="ctr" defTabSz="410210" eaLnBrk="1" fontAlgn="ctr"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Yu </a:t>
                      </a:r>
                      <a:r>
                        <a:rPr kumimoji="0" lang="en-US" altLang="zh-TW" sz="1400" b="0" i="0" u="none" strike="noStrike" kern="0" cap="none" spc="0" normalizeH="0" baseline="0" noProof="0" dirty="0" err="1" smtClean="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Jyun</a:t>
                      </a:r>
                      <a:r>
                        <a:rPr kumimoji="0" lang="en-US" altLang="zh-TW" sz="14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 Huang</a:t>
                      </a:r>
                    </a:p>
                  </a:txBody>
                  <a:tcPr marL="0" marR="0" marT="0" marB="0" anchor="ctr">
                    <a:solidFill>
                      <a:schemeClr val="accent6">
                        <a:alpha val="43001"/>
                      </a:schemeClr>
                    </a:solidFill>
                  </a:tcPr>
                </a:tc>
                <a:tc>
                  <a:txBody>
                    <a:bodyPr/>
                    <a:lstStyle/>
                    <a:p>
                      <a:pPr marL="0" marR="0" lvl="0" indent="0" algn="ctr" defTabSz="410210" eaLnBrk="1" fontAlgn="ctr"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Shirley</a:t>
                      </a:r>
                      <a:r>
                        <a:rPr kumimoji="0" lang="zh-TW" altLang="en-US" sz="18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
                      </a:r>
                      <a:br>
                        <a:rPr kumimoji="0" lang="zh-TW" altLang="en-US" sz="18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br>
                      <a:r>
                        <a:rPr kumimoji="0" lang="en-US" altLang="zh-TW" sz="14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Ngo Hong Ngoc</a:t>
                      </a:r>
                      <a:endParaRPr kumimoji="0" lang="en-GB" altLang="zh-TW" sz="14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endParaRPr>
                    </a:p>
                  </a:txBody>
                  <a:tcPr marL="0" marR="0" marT="0" marB="0" anchor="ctr">
                    <a:solidFill>
                      <a:schemeClr val="accent6">
                        <a:alpha val="43001"/>
                      </a:schemeClr>
                    </a:solidFill>
                  </a:tcPr>
                </a:tc>
                <a:extLst>
                  <a:ext uri="{0D108BD9-81ED-4DB2-BD59-A6C34878D82A}">
                    <a16:rowId xmlns:a16="http://schemas.microsoft.com/office/drawing/2014/main" val="10001"/>
                  </a:ext>
                </a:extLst>
              </a:tr>
              <a:tr h="277313">
                <a:tc>
                  <a:txBody>
                    <a:bodyPr/>
                    <a:lstStyle/>
                    <a:p>
                      <a:pPr algn="ctr" fontAlgn="ctr"/>
                      <a:r>
                        <a:rPr lang="zh-TW" altLang="en-US" sz="1600" u="none" strike="noStrike" dirty="0" smtClean="0">
                          <a:solidFill>
                            <a:schemeClr val="bg1"/>
                          </a:solidFill>
                          <a:effectLst/>
                          <a:latin typeface="微軟正黑體" panose="020B0604030504040204" pitchFamily="34" charset="-120"/>
                          <a:ea typeface="微軟正黑體" panose="020B0604030504040204" pitchFamily="34" charset="-120"/>
                        </a:rPr>
                        <a:t>工管</a:t>
                      </a:r>
                      <a:r>
                        <a:rPr lang="en-US" altLang="zh-TW" sz="1600" u="none" strike="noStrike" dirty="0" smtClean="0">
                          <a:solidFill>
                            <a:schemeClr val="bg1"/>
                          </a:solidFill>
                          <a:effectLst/>
                          <a:latin typeface="微軟正黑體" panose="020B0604030504040204" pitchFamily="34" charset="-120"/>
                          <a:ea typeface="微軟正黑體" panose="020B0604030504040204" pitchFamily="34" charset="-120"/>
                        </a:rPr>
                        <a:t>博</a:t>
                      </a:r>
                      <a:r>
                        <a:rPr lang="zh-TW" altLang="en-US" sz="1600" u="none" strike="noStrike" dirty="0" smtClean="0">
                          <a:solidFill>
                            <a:schemeClr val="bg1"/>
                          </a:solidFill>
                          <a:effectLst/>
                          <a:latin typeface="微軟正黑體" panose="020B0604030504040204" pitchFamily="34" charset="-120"/>
                          <a:ea typeface="微軟正黑體" panose="020B0604030504040204" pitchFamily="34" charset="-120"/>
                        </a:rPr>
                        <a:t>二</a:t>
                      </a:r>
                      <a:endPar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50000"/>
                        <a:alpha val="43001"/>
                      </a:schemeClr>
                    </a:solidFill>
                  </a:tcPr>
                </a:tc>
                <a:tc>
                  <a:txBody>
                    <a:bodyPr/>
                    <a:lstStyle/>
                    <a:p>
                      <a:pPr algn="ctr" fontAlgn="ctr"/>
                      <a:r>
                        <a:rPr lang="zh-TW" altLang="en-US" sz="1600" u="none" strike="noStrike" dirty="0" smtClean="0">
                          <a:solidFill>
                            <a:schemeClr val="bg1"/>
                          </a:solidFill>
                          <a:effectLst/>
                          <a:latin typeface="微軟正黑體" panose="020B0604030504040204" pitchFamily="34" charset="-120"/>
                          <a:ea typeface="微軟正黑體" panose="020B0604030504040204" pitchFamily="34" charset="-120"/>
                        </a:rPr>
                        <a:t>創新碩一</a:t>
                      </a:r>
                      <a:endPar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50000"/>
                        <a:alpha val="43001"/>
                      </a:schemeClr>
                    </a:solidFill>
                  </a:tcPr>
                </a:tc>
                <a:tc>
                  <a:txBody>
                    <a:bodyPr/>
                    <a:lstStyle/>
                    <a:p>
                      <a:pPr algn="ctr" fontAlgn="ctr"/>
                      <a:r>
                        <a:rPr lang="zh-TW" altLang="en-US" sz="1600" b="0" i="0" u="none" strike="noStrike" dirty="0">
                          <a:solidFill>
                            <a:schemeClr val="bg1"/>
                          </a:solidFill>
                          <a:effectLst/>
                          <a:latin typeface="微軟正黑體" panose="020B0604030504040204" pitchFamily="34" charset="-120"/>
                          <a:ea typeface="微軟正黑體" panose="020B0604030504040204" pitchFamily="34" charset="-120"/>
                        </a:rPr>
                        <a:t>資財碩二</a:t>
                      </a:r>
                      <a:endPar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50000"/>
                        <a:alpha val="43001"/>
                      </a:schemeClr>
                    </a:solidFill>
                  </a:tcPr>
                </a:tc>
                <a:tc>
                  <a:txBody>
                    <a:bodyPr/>
                    <a:lstStyle/>
                    <a:p>
                      <a:pPr algn="ctr" fontAlgn="ctr"/>
                      <a:r>
                        <a:rPr lang="zh-TW" altLang="en-US" sz="1600" u="none" strike="noStrike" dirty="0" smtClean="0">
                          <a:solidFill>
                            <a:schemeClr val="bg1"/>
                          </a:solidFill>
                          <a:effectLst/>
                          <a:latin typeface="微軟正黑體" panose="020B0604030504040204" pitchFamily="34" charset="-120"/>
                          <a:ea typeface="微軟正黑體" panose="020B0604030504040204" pitchFamily="34" charset="-120"/>
                        </a:rPr>
                        <a:t>工管</a:t>
                      </a:r>
                      <a:r>
                        <a:rPr lang="en-US" altLang="zh-TW" sz="1600" u="none" strike="noStrike" dirty="0" smtClean="0">
                          <a:solidFill>
                            <a:schemeClr val="bg1"/>
                          </a:solidFill>
                          <a:effectLst/>
                          <a:latin typeface="微軟正黑體" panose="020B0604030504040204" pitchFamily="34" charset="-120"/>
                          <a:ea typeface="微軟正黑體" panose="020B0604030504040204" pitchFamily="34" charset="-120"/>
                        </a:rPr>
                        <a:t>博</a:t>
                      </a:r>
                      <a:r>
                        <a:rPr lang="zh-TW" altLang="en-US" sz="1600" u="none" strike="noStrike" dirty="0" smtClean="0">
                          <a:solidFill>
                            <a:schemeClr val="bg1"/>
                          </a:solidFill>
                          <a:effectLst/>
                          <a:latin typeface="微軟正黑體" panose="020B0604030504040204" pitchFamily="34" charset="-120"/>
                          <a:ea typeface="微軟正黑體" panose="020B0604030504040204" pitchFamily="34" charset="-120"/>
                        </a:rPr>
                        <a:t>二</a:t>
                      </a:r>
                      <a:endPar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50000"/>
                        <a:alpha val="43001"/>
                      </a:schemeClr>
                    </a:solidFill>
                  </a:tcPr>
                </a:tc>
                <a:tc>
                  <a:txBody>
                    <a:bodyPr/>
                    <a:lstStyle/>
                    <a:p>
                      <a:pPr algn="ctr" fontAlgn="ctr"/>
                      <a:r>
                        <a:rPr lang="zh-TW" altLang="en-US" sz="1600" b="0" i="0" u="none" strike="noStrike" dirty="0">
                          <a:solidFill>
                            <a:schemeClr val="bg1"/>
                          </a:solidFill>
                          <a:effectLst/>
                          <a:latin typeface="微軟正黑體" panose="020B0604030504040204" pitchFamily="34" charset="-120"/>
                          <a:ea typeface="微軟正黑體" panose="020B0604030504040204" pitchFamily="34" charset="-120"/>
                        </a:rPr>
                        <a:t>資財碩二</a:t>
                      </a:r>
                      <a:endPar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50000"/>
                        <a:alpha val="43001"/>
                      </a:schemeClr>
                    </a:solidFill>
                  </a:tcPr>
                </a:tc>
                <a:tc>
                  <a:txBody>
                    <a:bodyPr/>
                    <a:lstStyle/>
                    <a:p>
                      <a:pPr algn="ctr" fontAlgn="ctr"/>
                      <a:r>
                        <a:rPr lang="zh-TW" altLang="en-US" sz="1600" u="none" strike="noStrike" dirty="0" smtClean="0">
                          <a:solidFill>
                            <a:schemeClr val="bg1"/>
                          </a:solidFill>
                          <a:effectLst/>
                          <a:latin typeface="微軟正黑體" panose="020B0604030504040204" pitchFamily="34" charset="-120"/>
                          <a:ea typeface="微軟正黑體" panose="020B0604030504040204" pitchFamily="34" charset="-120"/>
                        </a:rPr>
                        <a:t>工工</a:t>
                      </a:r>
                      <a:r>
                        <a:rPr lang="en-US" altLang="zh-TW" sz="1600" u="none" strike="noStrike" dirty="0" smtClean="0">
                          <a:solidFill>
                            <a:schemeClr val="bg1"/>
                          </a:solidFill>
                          <a:effectLst/>
                          <a:latin typeface="微軟正黑體" panose="020B0604030504040204" pitchFamily="34" charset="-120"/>
                          <a:ea typeface="微軟正黑體" panose="020B0604030504040204" pitchFamily="34" charset="-120"/>
                        </a:rPr>
                        <a:t>博</a:t>
                      </a:r>
                      <a:r>
                        <a:rPr lang="zh-TW" altLang="en-US" sz="1600" u="none" strike="noStrike" dirty="0" smtClean="0">
                          <a:solidFill>
                            <a:schemeClr val="bg1"/>
                          </a:solidFill>
                          <a:effectLst/>
                          <a:latin typeface="微軟正黑體" panose="020B0604030504040204" pitchFamily="34" charset="-120"/>
                          <a:ea typeface="微軟正黑體" panose="020B0604030504040204" pitchFamily="34" charset="-120"/>
                        </a:rPr>
                        <a:t>三</a:t>
                      </a:r>
                      <a:endPar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50000"/>
                        <a:alpha val="43001"/>
                      </a:schemeClr>
                    </a:solidFill>
                  </a:tcPr>
                </a:tc>
                <a:extLst>
                  <a:ext uri="{0D108BD9-81ED-4DB2-BD59-A6C34878D82A}">
                    <a16:rowId xmlns:a16="http://schemas.microsoft.com/office/drawing/2014/main" val="10002"/>
                  </a:ext>
                </a:extLst>
              </a:tr>
              <a:tr h="277313">
                <a:tc>
                  <a:txBody>
                    <a:bodyPr/>
                    <a:lstStyle/>
                    <a:p>
                      <a:pPr algn="ctr" fontAlgn="ctr"/>
                      <a:r>
                        <a:rPr lang="en-US" altLang="zh-TW" sz="1600" b="0" i="0" u="none" strike="noStrike" dirty="0" smtClean="0">
                          <a:solidFill>
                            <a:schemeClr val="bg1"/>
                          </a:solidFill>
                          <a:effectLst/>
                          <a:latin typeface="微軟正黑體" panose="020B0604030504040204" pitchFamily="34" charset="-120"/>
                          <a:ea typeface="微軟正黑體" panose="020B0604030504040204" pitchFamily="34" charset="-120"/>
                        </a:rPr>
                        <a:t>110749018</a:t>
                      </a:r>
                      <a:endPar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50000"/>
                        <a:alpha val="43001"/>
                      </a:schemeClr>
                    </a:solidFill>
                  </a:tcPr>
                </a:tc>
                <a:tc>
                  <a:txBody>
                    <a:bodyPr/>
                    <a:lstStyle/>
                    <a:p>
                      <a:pPr algn="ctr" fontAlgn="ctr"/>
                      <a:r>
                        <a:rPr lang="en-US" altLang="zh-TW" sz="1600" b="0" i="0" u="none" strike="noStrike" dirty="0" smtClean="0">
                          <a:solidFill>
                            <a:schemeClr val="bg1"/>
                          </a:solidFill>
                          <a:effectLst/>
                          <a:latin typeface="微軟正黑體" panose="020B0604030504040204" pitchFamily="34" charset="-120"/>
                          <a:ea typeface="微軟正黑體" panose="020B0604030504040204" pitchFamily="34" charset="-120"/>
                        </a:rPr>
                        <a:t>111C71008</a:t>
                      </a:r>
                      <a:endPar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50000"/>
                        <a:alpha val="43001"/>
                      </a:schemeClr>
                    </a:solidFill>
                  </a:tcPr>
                </a:tc>
                <a:tc>
                  <a:txBody>
                    <a:bodyPr/>
                    <a:lstStyle/>
                    <a:p>
                      <a:pPr algn="ctr" fontAlgn="ctr"/>
                      <a:r>
                        <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rPr>
                        <a:t>110AB8023</a:t>
                      </a:r>
                    </a:p>
                  </a:txBody>
                  <a:tcPr marL="0" marR="0" marT="0" marB="0" anchor="ctr">
                    <a:solidFill>
                      <a:schemeClr val="accent6">
                        <a:lumMod val="50000"/>
                        <a:alpha val="43001"/>
                      </a:schemeClr>
                    </a:solidFill>
                  </a:tcPr>
                </a:tc>
                <a:tc>
                  <a:txBody>
                    <a:bodyPr/>
                    <a:lstStyle/>
                    <a:p>
                      <a:pPr algn="ctr" fontAlgn="ctr"/>
                      <a:r>
                        <a:rPr lang="en-US" altLang="zh-TW" sz="1600" b="0" i="0" u="none" strike="noStrike" dirty="0" smtClean="0">
                          <a:solidFill>
                            <a:schemeClr val="bg1"/>
                          </a:solidFill>
                          <a:effectLst/>
                          <a:latin typeface="微軟正黑體" panose="020B0604030504040204" pitchFamily="34" charset="-120"/>
                          <a:ea typeface="微軟正黑體" panose="020B0604030504040204" pitchFamily="34" charset="-120"/>
                        </a:rPr>
                        <a:t>110749004</a:t>
                      </a:r>
                      <a:endPar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50000"/>
                        <a:alpha val="43001"/>
                      </a:schemeClr>
                    </a:solidFill>
                  </a:tcPr>
                </a:tc>
                <a:tc>
                  <a:txBody>
                    <a:bodyPr/>
                    <a:lstStyle/>
                    <a:p>
                      <a:pPr algn="ctr" fontAlgn="ctr"/>
                      <a:r>
                        <a:rPr lang="en-US" altLang="zh-TW" sz="1600" b="0" i="0" u="none" strike="noStrike" dirty="0" smtClean="0">
                          <a:solidFill>
                            <a:schemeClr val="bg1"/>
                          </a:solidFill>
                          <a:effectLst/>
                          <a:latin typeface="微軟正黑體" panose="020B0604030504040204" pitchFamily="34" charset="-120"/>
                          <a:ea typeface="微軟正黑體" panose="020B0604030504040204" pitchFamily="34" charset="-120"/>
                        </a:rPr>
                        <a:t>110AB8028</a:t>
                      </a:r>
                      <a:endPar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50000"/>
                        <a:alpha val="43001"/>
                      </a:schemeClr>
                    </a:solidFill>
                  </a:tcPr>
                </a:tc>
                <a:tc>
                  <a:txBody>
                    <a:bodyPr/>
                    <a:lstStyle/>
                    <a:p>
                      <a:pPr algn="ctr" fontAlgn="ctr"/>
                      <a:r>
                        <a:rPr lang="en-US" altLang="zh-TW" sz="1600" b="0" i="0" u="none" strike="noStrike" dirty="0" smtClean="0">
                          <a:solidFill>
                            <a:schemeClr val="bg1"/>
                          </a:solidFill>
                          <a:effectLst/>
                          <a:latin typeface="微軟正黑體" panose="020B0604030504040204" pitchFamily="34" charset="-120"/>
                          <a:ea typeface="微軟正黑體" panose="020B0604030504040204" pitchFamily="34" charset="-120"/>
                        </a:rPr>
                        <a:t>109379403</a:t>
                      </a:r>
                      <a:endPar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50000"/>
                        <a:alpha val="43001"/>
                      </a:schemeClr>
                    </a:solidFill>
                  </a:tcPr>
                </a:tc>
                <a:extLst>
                  <a:ext uri="{0D108BD9-81ED-4DB2-BD59-A6C34878D82A}">
                    <a16:rowId xmlns:a16="http://schemas.microsoft.com/office/drawing/2014/main" val="92815968"/>
                  </a:ext>
                </a:extLst>
              </a:tr>
              <a:tr h="277313">
                <a:tc>
                  <a:txBody>
                    <a:bodyPr/>
                    <a:lstStyle/>
                    <a:p>
                      <a:pPr algn="ctr" fontAlgn="ctr"/>
                      <a:r>
                        <a:rPr kumimoji="0" lang="en-US" altLang="zh-TW" sz="1400" b="0" i="0" u="sng" strike="noStrike" kern="0" cap="none" spc="0" normalizeH="0" baseline="0" noProof="0" dirty="0" smtClean="0">
                          <a:ln>
                            <a:noFill/>
                          </a:ln>
                          <a:solidFill>
                            <a:srgbClr val="FFFFFF"/>
                          </a:solidFill>
                          <a:effectLst/>
                          <a:uLnTx/>
                          <a:uFillTx/>
                          <a:latin typeface="微軟正黑體" panose="020B0604030504040204" pitchFamily="34" charset="-120"/>
                          <a:ea typeface="微軟正黑體" panose="020B0604030504040204" pitchFamily="34" charset="-120"/>
                          <a:cs typeface="+mn-cs"/>
                          <a:sym typeface="Helvetica Light"/>
                        </a:rPr>
                        <a:t>Organizer</a:t>
                      </a:r>
                      <a:endPar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50000"/>
                        <a:alpha val="43001"/>
                      </a:schemeClr>
                    </a:solidFill>
                  </a:tcPr>
                </a:tc>
                <a:tc>
                  <a:txBody>
                    <a:bodyPr/>
                    <a:lstStyle/>
                    <a:p>
                      <a:pPr marL="0" marR="0" lvl="0" indent="0" algn="ctr" defTabSz="410210" eaLnBrk="1" fontAlgn="ctr" latinLnBrk="0" hangingPunct="1">
                        <a:lnSpc>
                          <a:spcPct val="100000"/>
                        </a:lnSpc>
                        <a:spcBef>
                          <a:spcPts val="0"/>
                        </a:spcBef>
                        <a:spcAft>
                          <a:spcPts val="0"/>
                        </a:spcAft>
                        <a:buClrTx/>
                        <a:buSzTx/>
                        <a:buFontTx/>
                        <a:buNone/>
                        <a:tabLst/>
                        <a:defRPr/>
                      </a:pPr>
                      <a:r>
                        <a:rPr kumimoji="0" lang="en-US" altLang="zh-TW" sz="1400" b="0" i="0" u="sng" strike="noStrike" kern="0" cap="none" spc="0" normalizeH="0" baseline="0" noProof="0" dirty="0" smtClean="0">
                          <a:ln>
                            <a:noFill/>
                          </a:ln>
                          <a:solidFill>
                            <a:srgbClr val="FFFFFF"/>
                          </a:solidFill>
                          <a:effectLst/>
                          <a:uLnTx/>
                          <a:uFillTx/>
                          <a:latin typeface="微軟正黑體" panose="020B0604030504040204" pitchFamily="34" charset="-120"/>
                          <a:ea typeface="微軟正黑體" panose="020B0604030504040204" pitchFamily="34" charset="-120"/>
                          <a:cs typeface="+mn-cs"/>
                          <a:sym typeface="Helvetica Light"/>
                        </a:rPr>
                        <a:t>Presenter</a:t>
                      </a:r>
                      <a:r>
                        <a:rPr kumimoji="0" lang="en-US" altLang="zh-TW" sz="1400" b="0" i="0" u="none" strike="noStrike" kern="0" cap="none" spc="0" normalizeH="0" baseline="0" noProof="0" dirty="0" smtClean="0">
                          <a:ln>
                            <a:noFill/>
                          </a:ln>
                          <a:solidFill>
                            <a:srgbClr val="FFFFFF"/>
                          </a:solidFill>
                          <a:effectLst/>
                          <a:uLnTx/>
                          <a:uFillTx/>
                          <a:latin typeface="微軟正黑體" panose="020B0604030504040204" pitchFamily="34" charset="-120"/>
                          <a:ea typeface="微軟正黑體" panose="020B0604030504040204" pitchFamily="34" charset="-120"/>
                          <a:cs typeface="+mn-cs"/>
                          <a:sym typeface="Helvetica Light"/>
                        </a:rPr>
                        <a:t/>
                      </a:r>
                      <a:br>
                        <a:rPr kumimoji="0" lang="en-US" altLang="zh-TW" sz="1400" b="0" i="0" u="none" strike="noStrike" kern="0" cap="none" spc="0" normalizeH="0" baseline="0" noProof="0" dirty="0" smtClean="0">
                          <a:ln>
                            <a:noFill/>
                          </a:ln>
                          <a:solidFill>
                            <a:srgbClr val="FFFFFF"/>
                          </a:solidFill>
                          <a:effectLst/>
                          <a:uLnTx/>
                          <a:uFillTx/>
                          <a:latin typeface="微軟正黑體" panose="020B0604030504040204" pitchFamily="34" charset="-120"/>
                          <a:ea typeface="微軟正黑體" panose="020B0604030504040204" pitchFamily="34" charset="-120"/>
                          <a:cs typeface="+mn-cs"/>
                          <a:sym typeface="Helvetica Light"/>
                        </a:rPr>
                      </a:br>
                      <a:r>
                        <a:rPr kumimoji="0" lang="en-US" altLang="zh-TW" sz="1400" b="0" i="0" u="none" strike="noStrike" kern="0" cap="none" spc="0" normalizeH="0" baseline="0" noProof="0" dirty="0" smtClean="0">
                          <a:ln>
                            <a:noFill/>
                          </a:ln>
                          <a:solidFill>
                            <a:srgbClr val="FFFFFF"/>
                          </a:solidFill>
                          <a:effectLst/>
                          <a:uLnTx/>
                          <a:uFillTx/>
                          <a:latin typeface="微軟正黑體" panose="020B0604030504040204" pitchFamily="34" charset="-120"/>
                          <a:ea typeface="微軟正黑體" panose="020B0604030504040204" pitchFamily="34" charset="-120"/>
                          <a:cs typeface="+mn-cs"/>
                          <a:sym typeface="Helvetica Light"/>
                        </a:rPr>
                        <a:t>Chapter 3</a:t>
                      </a:r>
                      <a:endParaRPr kumimoji="0" lang="en-US" altLang="zh-TW" sz="1600" b="0" i="0" u="none" strike="noStrike" kern="0" cap="none" spc="0" normalizeH="0" baseline="0" noProof="0" dirty="0" smtClean="0">
                        <a:ln>
                          <a:noFill/>
                        </a:ln>
                        <a:solidFill>
                          <a:srgbClr val="FFFFFF"/>
                        </a:solidFill>
                        <a:effectLst/>
                        <a:uLnTx/>
                        <a:uFillTx/>
                        <a:latin typeface="微軟正黑體" panose="020B0604030504040204" pitchFamily="34" charset="-120"/>
                        <a:ea typeface="微軟正黑體" panose="020B0604030504040204" pitchFamily="34" charset="-120"/>
                        <a:cs typeface="+mn-cs"/>
                        <a:sym typeface="Helvetica Light"/>
                      </a:endParaRPr>
                    </a:p>
                  </a:txBody>
                  <a:tcPr marL="0" marR="0" marT="0" marB="0" anchor="ctr">
                    <a:solidFill>
                      <a:schemeClr val="accent6">
                        <a:lumMod val="50000"/>
                        <a:alpha val="43001"/>
                      </a:schemeClr>
                    </a:solidFill>
                  </a:tcPr>
                </a:tc>
                <a:tc>
                  <a:txBody>
                    <a:bodyPr/>
                    <a:lstStyle/>
                    <a:p>
                      <a:pPr algn="ctr" fontAlgn="ctr"/>
                      <a:r>
                        <a:rPr lang="en-US" altLang="zh-TW" sz="1400" b="0" i="0" u="none" strike="noStrike" dirty="0" smtClean="0">
                          <a:solidFill>
                            <a:schemeClr val="bg1"/>
                          </a:solidFill>
                          <a:effectLst/>
                          <a:latin typeface="微軟正黑體" panose="020B0604030504040204" pitchFamily="34" charset="-120"/>
                          <a:ea typeface="微軟正黑體" panose="020B0604030504040204" pitchFamily="34" charset="-120"/>
                        </a:rPr>
                        <a:t>Chapter</a:t>
                      </a:r>
                      <a:r>
                        <a:rPr lang="en-US" altLang="zh-TW" sz="1400" b="0" i="0" u="none" strike="noStrike" baseline="0" dirty="0" smtClean="0">
                          <a:solidFill>
                            <a:schemeClr val="bg1"/>
                          </a:solidFill>
                          <a:effectLst/>
                          <a:latin typeface="微軟正黑體" panose="020B0604030504040204" pitchFamily="34" charset="-120"/>
                          <a:ea typeface="微軟正黑體" panose="020B0604030504040204" pitchFamily="34" charset="-120"/>
                        </a:rPr>
                        <a:t> 1</a:t>
                      </a:r>
                      <a:endParaRPr lang="en-US" altLang="zh-TW" sz="14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50000"/>
                        <a:alpha val="43001"/>
                      </a:schemeClr>
                    </a:solidFill>
                  </a:tcPr>
                </a:tc>
                <a:tc>
                  <a:txBody>
                    <a:bodyPr/>
                    <a:lstStyle/>
                    <a:p>
                      <a:pPr marL="0" marR="0" lvl="0" indent="0" algn="ctr" defTabSz="410210" eaLnBrk="1" fontAlgn="ctr"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srgbClr val="FFFFFF"/>
                          </a:solidFill>
                          <a:effectLst/>
                          <a:uLnTx/>
                          <a:uFillTx/>
                          <a:latin typeface="微軟正黑體" panose="020B0604030504040204" pitchFamily="34" charset="-120"/>
                          <a:ea typeface="微軟正黑體" panose="020B0604030504040204" pitchFamily="34" charset="-120"/>
                          <a:cs typeface="Helvetica"/>
                          <a:sym typeface="Helvetica Light"/>
                        </a:rPr>
                        <a:t>Chapter 2</a:t>
                      </a:r>
                      <a:endParaRPr kumimoji="0" lang="en-US" altLang="zh-TW" sz="14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Helvetica"/>
                        <a:sym typeface="Helvetica Light"/>
                      </a:endParaRPr>
                    </a:p>
                  </a:txBody>
                  <a:tcPr marL="0" marR="0" marT="0" marB="0" anchor="ctr">
                    <a:solidFill>
                      <a:schemeClr val="accent6">
                        <a:lumMod val="50000"/>
                        <a:alpha val="43001"/>
                      </a:schemeClr>
                    </a:solidFill>
                  </a:tcPr>
                </a:tc>
                <a:tc>
                  <a:txBody>
                    <a:bodyPr/>
                    <a:lstStyle/>
                    <a:p>
                      <a:pPr marL="0" marR="0" lvl="0" indent="0" algn="ctr" defTabSz="410210" eaLnBrk="1" fontAlgn="ctr"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srgbClr val="FFFFFF"/>
                          </a:solidFill>
                          <a:effectLst/>
                          <a:uLnTx/>
                          <a:uFillTx/>
                          <a:latin typeface="微軟正黑體" panose="020B0604030504040204" pitchFamily="34" charset="-120"/>
                          <a:ea typeface="微軟正黑體" panose="020B0604030504040204" pitchFamily="34" charset="-120"/>
                          <a:cs typeface="Helvetica"/>
                          <a:sym typeface="Helvetica Light"/>
                        </a:rPr>
                        <a:t>Chapter 4</a:t>
                      </a:r>
                      <a:endParaRPr kumimoji="0" lang="en-US" altLang="zh-TW" sz="14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Helvetica"/>
                        <a:sym typeface="Helvetica Light"/>
                      </a:endParaRPr>
                    </a:p>
                  </a:txBody>
                  <a:tcPr marL="0" marR="0" marT="0" marB="0" anchor="ctr">
                    <a:solidFill>
                      <a:schemeClr val="accent6">
                        <a:lumMod val="50000"/>
                        <a:alpha val="43001"/>
                      </a:schemeClr>
                    </a:solidFill>
                  </a:tcPr>
                </a:tc>
                <a:tc>
                  <a:txBody>
                    <a:bodyPr/>
                    <a:lstStyle/>
                    <a:p>
                      <a:pPr marL="0" marR="0" lvl="0" indent="0" algn="ctr" defTabSz="410210" eaLnBrk="1" fontAlgn="ctr"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srgbClr val="FFFFFF"/>
                          </a:solidFill>
                          <a:effectLst/>
                          <a:uLnTx/>
                          <a:uFillTx/>
                          <a:latin typeface="微軟正黑體" panose="020B0604030504040204" pitchFamily="34" charset="-120"/>
                          <a:ea typeface="微軟正黑體" panose="020B0604030504040204" pitchFamily="34" charset="-120"/>
                          <a:cs typeface="Helvetica"/>
                          <a:sym typeface="Helvetica Light"/>
                        </a:rPr>
                        <a:t>Chapter 5</a:t>
                      </a:r>
                      <a:endParaRPr kumimoji="0" lang="en-US" altLang="zh-TW" sz="14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Helvetica"/>
                        <a:sym typeface="Helvetica Light"/>
                      </a:endParaRPr>
                    </a:p>
                  </a:txBody>
                  <a:tcPr marL="0" marR="0" marT="0" marB="0" anchor="ctr">
                    <a:solidFill>
                      <a:schemeClr val="accent6">
                        <a:lumMod val="50000"/>
                        <a:alpha val="43001"/>
                      </a:schemeClr>
                    </a:solidFill>
                  </a:tcPr>
                </a:tc>
                <a:extLst>
                  <a:ext uri="{0D108BD9-81ED-4DB2-BD59-A6C34878D82A}">
                    <a16:rowId xmlns:a16="http://schemas.microsoft.com/office/drawing/2014/main" val="733237951"/>
                  </a:ext>
                </a:extLst>
              </a:tr>
            </a:tbl>
          </a:graphicData>
        </a:graphic>
      </p:graphicFrame>
      <p:sp>
        <p:nvSpPr>
          <p:cNvPr id="12" name="投影片編號版面配置區 1"/>
          <p:cNvSpPr>
            <a:spLocks noGrp="1"/>
          </p:cNvSpPr>
          <p:nvPr>
            <p:ph type="sldNum" sz="quarter" idx="2"/>
          </p:nvPr>
        </p:nvSpPr>
        <p:spPr>
          <a:xfrm>
            <a:off x="8780885" y="6462839"/>
            <a:ext cx="316035" cy="301109"/>
          </a:xfrm>
        </p:spPr>
        <p:txBody>
          <a:bodyPr/>
          <a:lstStyle/>
          <a:p>
            <a:fld id="{86CB4B4D-7CA3-9044-876B-883B54F8677D}" type="slidenum">
              <a:rPr lang="en-US" altLang="zh-TW" smtClean="0"/>
              <a:t>2</a:t>
            </a:fld>
            <a:endParaRPr lang="en-US" altLang="zh-TW"/>
          </a:p>
        </p:txBody>
      </p:sp>
      <p:sp>
        <p:nvSpPr>
          <p:cNvPr id="18" name="分享：訂閱經濟"/>
          <p:cNvSpPr txBox="1"/>
          <p:nvPr/>
        </p:nvSpPr>
        <p:spPr>
          <a:xfrm>
            <a:off x="1203274" y="392446"/>
            <a:ext cx="1397175" cy="307777"/>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sz="1400" b="1" dirty="0" smtClean="0">
                <a:latin typeface="+mj-ea"/>
                <a:ea typeface="+mj-ea"/>
              </a:rPr>
              <a:t>Team Members</a:t>
            </a:r>
            <a:endParaRPr sz="1400" b="1" dirty="0">
              <a:latin typeface="+mj-ea"/>
              <a:ea typeface="+mj-ea"/>
            </a:endParaRPr>
          </a:p>
        </p:txBody>
      </p:sp>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318" y="2503053"/>
            <a:ext cx="1350183" cy="1800000"/>
          </a:xfrm>
          <a:prstGeom prst="rect">
            <a:avLst/>
          </a:prstGeom>
        </p:spPr>
      </p:pic>
      <p:pic>
        <p:nvPicPr>
          <p:cNvPr id="5" name="圖片 4"/>
          <p:cNvPicPr>
            <a:picLocks noChangeAspect="1"/>
          </p:cNvPicPr>
          <p:nvPr/>
        </p:nvPicPr>
        <p:blipFill rotWithShape="1">
          <a:blip r:embed="rId3"/>
          <a:srcRect l="11257" t="12282" r="12730" b="12725"/>
          <a:stretch/>
        </p:blipFill>
        <p:spPr>
          <a:xfrm>
            <a:off x="1901952" y="2503053"/>
            <a:ext cx="1225296" cy="1800000"/>
          </a:xfrm>
          <a:prstGeom prst="rect">
            <a:avLst/>
          </a:prstGeom>
        </p:spPr>
      </p:pic>
      <p:pic>
        <p:nvPicPr>
          <p:cNvPr id="6" name="圖片 5"/>
          <p:cNvPicPr>
            <a:picLocks noChangeAspect="1"/>
          </p:cNvPicPr>
          <p:nvPr/>
        </p:nvPicPr>
        <p:blipFill rotWithShape="1">
          <a:blip r:embed="rId4"/>
          <a:srcRect l="30513" t="6387" r="22804" b="22343"/>
          <a:stretch/>
        </p:blipFill>
        <p:spPr>
          <a:xfrm>
            <a:off x="4683050" y="2503053"/>
            <a:ext cx="1271016" cy="1800000"/>
          </a:xfrm>
          <a:prstGeom prst="rect">
            <a:avLst/>
          </a:prstGeom>
        </p:spPr>
      </p:pic>
      <p:pic>
        <p:nvPicPr>
          <p:cNvPr id="7" name="圖片 6"/>
          <p:cNvPicPr>
            <a:picLocks noChangeAspect="1"/>
          </p:cNvPicPr>
          <p:nvPr/>
        </p:nvPicPr>
        <p:blipFill rotWithShape="1">
          <a:blip r:embed="rId5"/>
          <a:srcRect l="23448" t="29691" r="24177" b="17342"/>
          <a:stretch/>
        </p:blipFill>
        <p:spPr>
          <a:xfrm>
            <a:off x="3310128" y="2503053"/>
            <a:ext cx="1234440" cy="1800000"/>
          </a:xfrm>
          <a:prstGeom prst="rect">
            <a:avLst/>
          </a:prstGeom>
        </p:spPr>
      </p:pic>
      <p:pic>
        <p:nvPicPr>
          <p:cNvPr id="8" name="圖片 7"/>
          <p:cNvPicPr>
            <a:picLocks noChangeAspect="1"/>
          </p:cNvPicPr>
          <p:nvPr/>
        </p:nvPicPr>
        <p:blipFill>
          <a:blip r:embed="rId6"/>
          <a:stretch>
            <a:fillRect/>
          </a:stretch>
        </p:blipFill>
        <p:spPr>
          <a:xfrm>
            <a:off x="6220564" y="2598314"/>
            <a:ext cx="1012340" cy="1294973"/>
          </a:xfrm>
          <a:prstGeom prst="rect">
            <a:avLst/>
          </a:prstGeom>
        </p:spPr>
      </p:pic>
      <p:pic>
        <p:nvPicPr>
          <p:cNvPr id="9" name="圖片 8"/>
          <p:cNvPicPr>
            <a:picLocks noChangeAspect="1"/>
          </p:cNvPicPr>
          <p:nvPr/>
        </p:nvPicPr>
        <p:blipFill>
          <a:blip r:embed="rId7"/>
          <a:stretch>
            <a:fillRect/>
          </a:stretch>
        </p:blipFill>
        <p:spPr>
          <a:xfrm>
            <a:off x="7628908" y="2602569"/>
            <a:ext cx="975909" cy="1290718"/>
          </a:xfrm>
          <a:prstGeom prst="rect">
            <a:avLst/>
          </a:prstGeom>
        </p:spPr>
      </p:pic>
    </p:spTree>
    <p:extLst>
      <p:ext uri="{BB962C8B-B14F-4D97-AF65-F5344CB8AC3E}">
        <p14:creationId xmlns:p14="http://schemas.microsoft.com/office/powerpoint/2010/main" val="354493783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
          <p:cNvSpPr>
            <a:spLocks noGrp="1"/>
          </p:cNvSpPr>
          <p:nvPr>
            <p:ph type="sldNum" sz="quarter" idx="2"/>
          </p:nvPr>
        </p:nvSpPr>
        <p:spPr>
          <a:xfrm>
            <a:off x="8744309" y="6462839"/>
            <a:ext cx="316035" cy="301109"/>
          </a:xfrm>
        </p:spPr>
        <p:txBody>
          <a:bodyPr/>
          <a:lstStyle/>
          <a:p>
            <a:fld id="{86CB4B4D-7CA3-9044-876B-883B54F8677D}" type="slidenum">
              <a:rPr lang="en-US" altLang="zh-TW" smtClean="0"/>
              <a:t>20</a:t>
            </a:fld>
            <a:endParaRPr lang="en-US" altLang="zh-TW" dirty="0"/>
          </a:p>
        </p:txBody>
      </p:sp>
      <p:sp>
        <p:nvSpPr>
          <p:cNvPr id="18" name="分享：訂閱經濟"/>
          <p:cNvSpPr txBox="1"/>
          <p:nvPr/>
        </p:nvSpPr>
        <p:spPr>
          <a:xfrm>
            <a:off x="1166328" y="270895"/>
            <a:ext cx="1208021"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smtClean="0">
                <a:latin typeface="+mj-ea"/>
                <a:ea typeface="+mj-ea"/>
              </a:rPr>
              <a:t>Conclusion</a:t>
            </a:r>
            <a:endParaRPr sz="1600" b="1" dirty="0">
              <a:latin typeface="+mj-ea"/>
              <a:ea typeface="+mj-ea"/>
            </a:endParaRPr>
          </a:p>
        </p:txBody>
      </p:sp>
      <p:sp>
        <p:nvSpPr>
          <p:cNvPr id="4" name="TextBox 1">
            <a:extLst>
              <a:ext uri="{FF2B5EF4-FFF2-40B4-BE49-F238E27FC236}">
                <a16:creationId xmlns:a16="http://schemas.microsoft.com/office/drawing/2014/main" id="{815E40D2-17FA-F4BD-6582-FFD767572864}"/>
              </a:ext>
            </a:extLst>
          </p:cNvPr>
          <p:cNvSpPr txBox="1"/>
          <p:nvPr/>
        </p:nvSpPr>
        <p:spPr>
          <a:xfrm>
            <a:off x="1328286" y="943276"/>
            <a:ext cx="6728059" cy="5232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sz="2800" b="1" i="0" u="none" strike="noStrike" cap="none" spc="0" normalizeH="0" baseline="0" dirty="0">
                <a:ln>
                  <a:noFill/>
                </a:ln>
                <a:solidFill>
                  <a:srgbClr val="000000"/>
                </a:solidFill>
                <a:effectLst/>
                <a:uFillTx/>
                <a:latin typeface="+mj-lt"/>
                <a:ea typeface="+mj-ea"/>
                <a:cs typeface="+mj-cs"/>
                <a:sym typeface="Arial" panose="020B0604020202020204"/>
              </a:rPr>
              <a:t>FUTURE DEVELOPMENTS</a:t>
            </a:r>
            <a:endParaRPr kumimoji="0" lang="en-GB" sz="2800" b="1" i="0" u="none" strike="noStrike" cap="none" spc="0" normalizeH="0" baseline="0" dirty="0">
              <a:ln>
                <a:noFill/>
              </a:ln>
              <a:solidFill>
                <a:srgbClr val="000000"/>
              </a:solidFill>
              <a:effectLst/>
              <a:uFillTx/>
              <a:latin typeface="+mj-lt"/>
              <a:ea typeface="+mj-ea"/>
              <a:cs typeface="+mj-cs"/>
              <a:sym typeface="Arial" panose="020B0604020202020204"/>
            </a:endParaRPr>
          </a:p>
        </p:txBody>
      </p:sp>
      <p:sp>
        <p:nvSpPr>
          <p:cNvPr id="5" name="TextBox 2">
            <a:extLst>
              <a:ext uri="{FF2B5EF4-FFF2-40B4-BE49-F238E27FC236}">
                <a16:creationId xmlns:a16="http://schemas.microsoft.com/office/drawing/2014/main" id="{F184DE23-AA06-DBEE-3998-C9D882C69E49}"/>
              </a:ext>
            </a:extLst>
          </p:cNvPr>
          <p:cNvSpPr txBox="1"/>
          <p:nvPr/>
        </p:nvSpPr>
        <p:spPr>
          <a:xfrm>
            <a:off x="793603" y="1528049"/>
            <a:ext cx="7526956" cy="517064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nSpc>
                <a:spcPct val="150000"/>
              </a:lnSpc>
              <a:buFont typeface="Arial" panose="020B0604020202020204" pitchFamily="34" charset="0"/>
              <a:buChar char="•"/>
            </a:pPr>
            <a:r>
              <a:rPr kumimoji="0" lang="en-US" sz="1600" b="0" i="0" u="sng" strike="noStrike" cap="none" spc="0" normalizeH="0" baseline="0" dirty="0">
                <a:ln>
                  <a:noFill/>
                </a:ln>
                <a:solidFill>
                  <a:srgbClr val="000000"/>
                </a:solidFill>
                <a:effectLst/>
                <a:uFillTx/>
                <a:sym typeface="Arial" panose="020B0604020202020204"/>
              </a:rPr>
              <a:t> </a:t>
            </a:r>
            <a:r>
              <a:rPr lang="en-GB" sz="1600" b="1" i="0" u="sng" dirty="0">
                <a:solidFill>
                  <a:srgbClr val="374151"/>
                </a:solidFill>
                <a:effectLst/>
              </a:rPr>
              <a:t>Enhanced Accuracy</a:t>
            </a:r>
            <a:r>
              <a:rPr lang="en-GB" sz="1600" b="1" i="0" dirty="0">
                <a:solidFill>
                  <a:srgbClr val="374151"/>
                </a:solidFill>
                <a:effectLst/>
              </a:rPr>
              <a:t>:</a:t>
            </a:r>
            <a:r>
              <a:rPr lang="en-GB" sz="1600" b="0" i="0" dirty="0">
                <a:solidFill>
                  <a:srgbClr val="374151"/>
                </a:solidFill>
                <a:effectLst/>
              </a:rPr>
              <a:t> </a:t>
            </a:r>
            <a:r>
              <a:rPr lang="en-GB" sz="1600" i="0" dirty="0">
                <a:solidFill>
                  <a:srgbClr val="FF0000"/>
                </a:solidFill>
                <a:effectLst/>
              </a:rPr>
              <a:t>Continual training and fine-tuning </a:t>
            </a:r>
            <a:r>
              <a:rPr lang="en-GB" sz="1600" b="0" i="0" dirty="0">
                <a:solidFill>
                  <a:srgbClr val="374151"/>
                </a:solidFill>
                <a:effectLst/>
              </a:rPr>
              <a:t>of </a:t>
            </a:r>
            <a:r>
              <a:rPr lang="en-GB" sz="1600" b="0" i="0" dirty="0" err="1">
                <a:solidFill>
                  <a:srgbClr val="374151"/>
                </a:solidFill>
                <a:effectLst/>
              </a:rPr>
              <a:t>ChatGPT</a:t>
            </a:r>
            <a:r>
              <a:rPr lang="en-GB" sz="1600" b="0" i="0" dirty="0">
                <a:solidFill>
                  <a:srgbClr val="374151"/>
                </a:solidFill>
                <a:effectLst/>
              </a:rPr>
              <a:t> using larger and more diverse datasets can help improve its accuracy and reduce instances of generating inaccurate or misleading information.</a:t>
            </a:r>
          </a:p>
          <a:p>
            <a:pPr marL="285750" indent="-285750">
              <a:lnSpc>
                <a:spcPct val="150000"/>
              </a:lnSpc>
              <a:buFont typeface="Arial" panose="020B0604020202020204" pitchFamily="34" charset="0"/>
              <a:buChar char="•"/>
            </a:pPr>
            <a:r>
              <a:rPr kumimoji="0" lang="en-GB" sz="1600" b="0" i="0" u="none" strike="noStrike" cap="none" spc="0" normalizeH="0" baseline="0" dirty="0">
                <a:ln>
                  <a:noFill/>
                </a:ln>
                <a:solidFill>
                  <a:srgbClr val="000000"/>
                </a:solidFill>
                <a:effectLst/>
                <a:uFillTx/>
                <a:sym typeface="Arial" panose="020B0604020202020204"/>
              </a:rPr>
              <a:t> </a:t>
            </a:r>
            <a:r>
              <a:rPr lang="en-GB" sz="1600" b="1" i="0" u="sng" dirty="0">
                <a:solidFill>
                  <a:srgbClr val="374151"/>
                </a:solidFill>
                <a:effectLst/>
              </a:rPr>
              <a:t>Contextual Understanding</a:t>
            </a:r>
            <a:r>
              <a:rPr lang="en-GB" sz="1600" b="1" i="0" dirty="0">
                <a:solidFill>
                  <a:srgbClr val="374151"/>
                </a:solidFill>
                <a:effectLst/>
              </a:rPr>
              <a:t>:</a:t>
            </a:r>
            <a:r>
              <a:rPr lang="en-GB" sz="1600" b="0" i="0" dirty="0">
                <a:solidFill>
                  <a:srgbClr val="374151"/>
                </a:solidFill>
                <a:effectLst/>
              </a:rPr>
              <a:t> Further advancements in natural language processing models can enable </a:t>
            </a:r>
            <a:r>
              <a:rPr lang="en-GB" sz="1600" b="0" i="0" dirty="0" err="1">
                <a:solidFill>
                  <a:srgbClr val="374151"/>
                </a:solidFill>
                <a:effectLst/>
              </a:rPr>
              <a:t>ChatGPT</a:t>
            </a:r>
            <a:r>
              <a:rPr lang="en-GB" sz="1600" b="0" i="0" dirty="0">
                <a:solidFill>
                  <a:srgbClr val="374151"/>
                </a:solidFill>
                <a:effectLst/>
              </a:rPr>
              <a:t> to better understand and contextualize complex queries, enhancing its ability to </a:t>
            </a:r>
            <a:r>
              <a:rPr lang="en-GB" sz="1600" i="0" dirty="0">
                <a:solidFill>
                  <a:srgbClr val="FF0000"/>
                </a:solidFill>
                <a:effectLst/>
              </a:rPr>
              <a:t>provide more accurate and relevant responses</a:t>
            </a:r>
            <a:r>
              <a:rPr lang="en-GB" sz="1600" b="0" i="0" dirty="0">
                <a:solidFill>
                  <a:srgbClr val="374151"/>
                </a:solidFill>
                <a:effectLst/>
              </a:rPr>
              <a:t>.</a:t>
            </a:r>
          </a:p>
          <a:p>
            <a:pPr marL="285750" indent="-285750">
              <a:lnSpc>
                <a:spcPct val="150000"/>
              </a:lnSpc>
              <a:buFont typeface="Arial" panose="020B0604020202020204" pitchFamily="34" charset="0"/>
              <a:buChar char="•"/>
            </a:pPr>
            <a:r>
              <a:rPr lang="en-GB" sz="1600" dirty="0">
                <a:solidFill>
                  <a:srgbClr val="374151"/>
                </a:solidFill>
              </a:rPr>
              <a:t> </a:t>
            </a:r>
            <a:r>
              <a:rPr lang="en-GB" sz="1600" b="1" i="0" u="sng" dirty="0">
                <a:solidFill>
                  <a:srgbClr val="374151"/>
                </a:solidFill>
                <a:effectLst/>
              </a:rPr>
              <a:t>Multilingual Support</a:t>
            </a:r>
            <a:r>
              <a:rPr lang="en-GB" sz="1600" b="1" i="0" dirty="0">
                <a:solidFill>
                  <a:srgbClr val="374151"/>
                </a:solidFill>
                <a:effectLst/>
              </a:rPr>
              <a:t>:</a:t>
            </a:r>
            <a:r>
              <a:rPr lang="en-GB" sz="1600" b="0" i="0" dirty="0">
                <a:solidFill>
                  <a:srgbClr val="374151"/>
                </a:solidFill>
                <a:effectLst/>
              </a:rPr>
              <a:t> Expanding </a:t>
            </a:r>
            <a:r>
              <a:rPr lang="en-GB" sz="1600" b="0" i="0" dirty="0" err="1">
                <a:solidFill>
                  <a:srgbClr val="374151"/>
                </a:solidFill>
                <a:effectLst/>
              </a:rPr>
              <a:t>ChatGPT's</a:t>
            </a:r>
            <a:r>
              <a:rPr lang="en-GB" sz="1600" b="0" i="0" dirty="0">
                <a:solidFill>
                  <a:srgbClr val="374151"/>
                </a:solidFill>
                <a:effectLst/>
              </a:rPr>
              <a:t> language capabilities to </a:t>
            </a:r>
            <a:r>
              <a:rPr lang="en-GB" sz="1600" i="0" dirty="0">
                <a:solidFill>
                  <a:srgbClr val="FF0000"/>
                </a:solidFill>
                <a:effectLst/>
              </a:rPr>
              <a:t>include more languages</a:t>
            </a:r>
            <a:r>
              <a:rPr lang="en-GB" sz="1600" i="0" dirty="0">
                <a:solidFill>
                  <a:srgbClr val="374151"/>
                </a:solidFill>
                <a:effectLst/>
              </a:rPr>
              <a:t> </a:t>
            </a:r>
            <a:r>
              <a:rPr lang="en-GB" sz="1600" b="0" i="0" dirty="0">
                <a:solidFill>
                  <a:srgbClr val="374151"/>
                </a:solidFill>
                <a:effectLst/>
              </a:rPr>
              <a:t>can enable a wider range of users to benefit from its assistance in understanding and generating content in their preferred language.</a:t>
            </a:r>
          </a:p>
          <a:p>
            <a:pPr marL="285750" indent="-285750">
              <a:lnSpc>
                <a:spcPct val="150000"/>
              </a:lnSpc>
              <a:buFont typeface="Arial" panose="020B0604020202020204" pitchFamily="34" charset="0"/>
              <a:buChar char="•"/>
            </a:pPr>
            <a:r>
              <a:rPr lang="en-GB" sz="1600" u="sng" dirty="0">
                <a:solidFill>
                  <a:srgbClr val="374151"/>
                </a:solidFill>
              </a:rPr>
              <a:t> </a:t>
            </a:r>
            <a:r>
              <a:rPr lang="en-GB" sz="1600" b="1" i="0" u="sng" dirty="0">
                <a:solidFill>
                  <a:srgbClr val="374151"/>
                </a:solidFill>
                <a:effectLst/>
              </a:rPr>
              <a:t>Ethical Guidelines</a:t>
            </a:r>
            <a:r>
              <a:rPr lang="en-GB" sz="1600" b="1" i="0" dirty="0">
                <a:solidFill>
                  <a:srgbClr val="374151"/>
                </a:solidFill>
                <a:effectLst/>
              </a:rPr>
              <a:t>: </a:t>
            </a:r>
            <a:r>
              <a:rPr lang="en-GB" sz="1600" b="0" i="0" dirty="0">
                <a:solidFill>
                  <a:srgbClr val="374151"/>
                </a:solidFill>
                <a:effectLst/>
              </a:rPr>
              <a:t>Establishing </a:t>
            </a:r>
            <a:r>
              <a:rPr lang="en-GB" sz="1600" i="0" dirty="0">
                <a:solidFill>
                  <a:srgbClr val="FF0000"/>
                </a:solidFill>
                <a:effectLst/>
              </a:rPr>
              <a:t>clear guidelines and standards for the ethical use </a:t>
            </a:r>
            <a:r>
              <a:rPr lang="en-GB" sz="1600" b="0" i="0" dirty="0">
                <a:solidFill>
                  <a:srgbClr val="374151"/>
                </a:solidFill>
                <a:effectLst/>
              </a:rPr>
              <a:t>of </a:t>
            </a:r>
            <a:r>
              <a:rPr lang="en-GB" sz="1600" b="0" i="0" dirty="0" err="1">
                <a:solidFill>
                  <a:srgbClr val="374151"/>
                </a:solidFill>
                <a:effectLst/>
              </a:rPr>
              <a:t>ChatGPT</a:t>
            </a:r>
            <a:r>
              <a:rPr lang="en-GB" sz="1600" b="0" i="0" dirty="0">
                <a:solidFill>
                  <a:srgbClr val="374151"/>
                </a:solidFill>
                <a:effectLst/>
              </a:rPr>
              <a:t>, including guidelines for researchers, developers, and users, can ensure responsible deployment and prevent misuse of the technology.</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endParaRPr kumimoji="0" lang="en-GB" sz="1800" b="0" i="0" u="none" strike="noStrike" cap="none" spc="0" normalizeH="0" baseline="0" dirty="0">
              <a:ln>
                <a:noFill/>
              </a:ln>
              <a:solidFill>
                <a:srgbClr val="000000"/>
              </a:solidFill>
              <a:effectLst/>
              <a:uFillTx/>
              <a:latin typeface="+mj-lt"/>
              <a:ea typeface="+mj-ea"/>
              <a:cs typeface="+mj-cs"/>
              <a:sym typeface="Arial" panose="020B0604020202020204"/>
            </a:endParaRPr>
          </a:p>
        </p:txBody>
      </p:sp>
    </p:spTree>
    <p:extLst>
      <p:ext uri="{BB962C8B-B14F-4D97-AF65-F5344CB8AC3E}">
        <p14:creationId xmlns:p14="http://schemas.microsoft.com/office/powerpoint/2010/main" val="2042437839"/>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
          <p:cNvSpPr>
            <a:spLocks noGrp="1"/>
          </p:cNvSpPr>
          <p:nvPr>
            <p:ph type="sldNum" sz="quarter" idx="2"/>
          </p:nvPr>
        </p:nvSpPr>
        <p:spPr>
          <a:xfrm>
            <a:off x="8744309" y="6462839"/>
            <a:ext cx="316035" cy="301109"/>
          </a:xfrm>
        </p:spPr>
        <p:txBody>
          <a:bodyPr/>
          <a:lstStyle/>
          <a:p>
            <a:fld id="{86CB4B4D-7CA3-9044-876B-883B54F8677D}" type="slidenum">
              <a:rPr lang="en-US" altLang="zh-TW" smtClean="0"/>
              <a:t>21</a:t>
            </a:fld>
            <a:endParaRPr lang="en-US" altLang="zh-TW" dirty="0"/>
          </a:p>
        </p:txBody>
      </p:sp>
      <p:sp>
        <p:nvSpPr>
          <p:cNvPr id="18" name="分享：訂閱經濟"/>
          <p:cNvSpPr txBox="1"/>
          <p:nvPr/>
        </p:nvSpPr>
        <p:spPr>
          <a:xfrm>
            <a:off x="1166328" y="270895"/>
            <a:ext cx="1208021"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smtClean="0">
                <a:latin typeface="+mj-ea"/>
                <a:ea typeface="+mj-ea"/>
              </a:rPr>
              <a:t>Conclusion</a:t>
            </a:r>
            <a:endParaRPr sz="1600" b="1" dirty="0">
              <a:latin typeface="+mj-ea"/>
              <a:ea typeface="+mj-ea"/>
            </a:endParaRPr>
          </a:p>
        </p:txBody>
      </p:sp>
      <p:sp>
        <p:nvSpPr>
          <p:cNvPr id="4" name="TextBox 1">
            <a:extLst>
              <a:ext uri="{FF2B5EF4-FFF2-40B4-BE49-F238E27FC236}">
                <a16:creationId xmlns:a16="http://schemas.microsoft.com/office/drawing/2014/main" id="{B6DE3612-88EB-5B8D-45AD-BA1EEADD20F6}"/>
              </a:ext>
            </a:extLst>
          </p:cNvPr>
          <p:cNvSpPr txBox="1"/>
          <p:nvPr/>
        </p:nvSpPr>
        <p:spPr>
          <a:xfrm>
            <a:off x="2300438" y="972152"/>
            <a:ext cx="3773103" cy="5232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sz="2800" b="1" i="0" u="none" strike="noStrike" cap="none" spc="0" normalizeH="0" baseline="0" dirty="0">
                <a:ln>
                  <a:noFill/>
                </a:ln>
                <a:solidFill>
                  <a:srgbClr val="000000"/>
                </a:solidFill>
                <a:effectLst/>
                <a:uFillTx/>
                <a:latin typeface="+mj-lt"/>
                <a:ea typeface="+mj-ea"/>
                <a:cs typeface="+mj-cs"/>
                <a:sym typeface="Arial" panose="020B0604020202020204"/>
              </a:rPr>
              <a:t>CONCLUSION</a:t>
            </a:r>
            <a:endParaRPr kumimoji="0" lang="en-GB" sz="2800" b="1" i="0" u="none" strike="noStrike" cap="none" spc="0" normalizeH="0" baseline="0" dirty="0">
              <a:ln>
                <a:noFill/>
              </a:ln>
              <a:solidFill>
                <a:srgbClr val="000000"/>
              </a:solidFill>
              <a:effectLst/>
              <a:uFillTx/>
              <a:latin typeface="+mj-lt"/>
              <a:ea typeface="+mj-ea"/>
              <a:cs typeface="+mj-cs"/>
              <a:sym typeface="Arial" panose="020B0604020202020204"/>
            </a:endParaRPr>
          </a:p>
        </p:txBody>
      </p:sp>
      <p:sp>
        <p:nvSpPr>
          <p:cNvPr id="5" name="TextBox 2">
            <a:extLst>
              <a:ext uri="{FF2B5EF4-FFF2-40B4-BE49-F238E27FC236}">
                <a16:creationId xmlns:a16="http://schemas.microsoft.com/office/drawing/2014/main" id="{8E341109-5F21-BF42-FD39-D0115C7BE064}"/>
              </a:ext>
            </a:extLst>
          </p:cNvPr>
          <p:cNvSpPr txBox="1"/>
          <p:nvPr/>
        </p:nvSpPr>
        <p:spPr>
          <a:xfrm>
            <a:off x="741145" y="1384528"/>
            <a:ext cx="7584708" cy="415498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pPr>
            <a:r>
              <a:rPr lang="en-GB" sz="1600" b="0" i="0" dirty="0" err="1">
                <a:solidFill>
                  <a:srgbClr val="374151"/>
                </a:solidFill>
                <a:effectLst/>
                <a:latin typeface="+mj-ea"/>
              </a:rPr>
              <a:t>ChatGPT's</a:t>
            </a:r>
            <a:r>
              <a:rPr lang="en-GB" sz="1600" b="0" i="0" dirty="0">
                <a:solidFill>
                  <a:srgbClr val="374151"/>
                </a:solidFill>
                <a:effectLst/>
                <a:latin typeface="+mj-ea"/>
              </a:rPr>
              <a:t> core competencies offer researchers valuable support in rapidly understanding scientific research articles. By utilizing its natural language understanding, summarization, terminology clarification, and conceptual explanation capabilities, </a:t>
            </a:r>
            <a:r>
              <a:rPr lang="en-GB" sz="1600" b="0" i="0" dirty="0">
                <a:solidFill>
                  <a:srgbClr val="FF0000"/>
                </a:solidFill>
                <a:effectLst/>
                <a:latin typeface="+mj-ea"/>
              </a:rPr>
              <a:t>researchers can enhance their comprehension, save time, and foster more efficient scientific inquiry</a:t>
            </a:r>
            <a:r>
              <a:rPr lang="en-GB" sz="1600" b="0" i="0" dirty="0">
                <a:solidFill>
                  <a:srgbClr val="374151"/>
                </a:solidFill>
                <a:effectLst/>
                <a:latin typeface="+mj-ea"/>
              </a:rPr>
              <a:t>.</a:t>
            </a:r>
          </a:p>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pPr>
            <a:r>
              <a:rPr kumimoji="0" lang="en-GB" sz="1600" u="none" strike="noStrike" cap="none" spc="0" normalizeH="0" baseline="0" dirty="0">
                <a:ln>
                  <a:noFill/>
                </a:ln>
                <a:solidFill>
                  <a:srgbClr val="374151"/>
                </a:solidFill>
                <a:uFillTx/>
                <a:latin typeface="+mj-ea"/>
                <a:sym typeface="Arial" panose="020B0604020202020204"/>
              </a:rPr>
              <a:t> However, this AI tool also presents few limitations, which suggests direction to future improvements. Specifically, a</a:t>
            </a:r>
            <a:r>
              <a:rPr lang="en-GB" sz="1600" b="0" i="0" dirty="0">
                <a:solidFill>
                  <a:srgbClr val="374151"/>
                </a:solidFill>
                <a:effectLst/>
                <a:latin typeface="+mj-ea"/>
              </a:rPr>
              <a:t>s a text-based AI model, </a:t>
            </a:r>
            <a:r>
              <a:rPr lang="en-GB" sz="1600" b="0" i="0" dirty="0" err="1">
                <a:solidFill>
                  <a:srgbClr val="FF0000"/>
                </a:solidFill>
                <a:effectLst/>
                <a:latin typeface="+mj-ea"/>
              </a:rPr>
              <a:t>ChatGPT</a:t>
            </a:r>
            <a:r>
              <a:rPr lang="en-GB" sz="1600" b="0" i="0" dirty="0">
                <a:solidFill>
                  <a:srgbClr val="FF0000"/>
                </a:solidFill>
                <a:effectLst/>
                <a:latin typeface="+mj-ea"/>
              </a:rPr>
              <a:t> </a:t>
            </a:r>
            <a:r>
              <a:rPr lang="en-GB" sz="1600" dirty="0">
                <a:solidFill>
                  <a:srgbClr val="FF0000"/>
                </a:solidFill>
                <a:latin typeface="+mj-ea"/>
              </a:rPr>
              <a:t>can’t</a:t>
            </a:r>
            <a:r>
              <a:rPr lang="en-GB" sz="1600" b="0" i="0" dirty="0">
                <a:solidFill>
                  <a:srgbClr val="FF0000"/>
                </a:solidFill>
                <a:effectLst/>
                <a:latin typeface="+mj-ea"/>
              </a:rPr>
              <a:t> directly handle document files or pictures as inputs. </a:t>
            </a:r>
          </a:p>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pPr>
            <a:r>
              <a:rPr lang="en-GB" sz="1600" b="0" i="0" dirty="0">
                <a:solidFill>
                  <a:srgbClr val="374151"/>
                </a:solidFill>
                <a:effectLst/>
                <a:latin typeface="+mj-ea"/>
              </a:rPr>
              <a:t>W</a:t>
            </a:r>
            <a:r>
              <a:rPr lang="en-GB" sz="1600" b="0" i="0" dirty="0">
                <a:solidFill>
                  <a:srgbClr val="000000"/>
                </a:solidFill>
                <a:effectLst/>
                <a:latin typeface="+mj-ea"/>
              </a:rPr>
              <a:t>ith continued advancements in natural language processing and machine learning, </a:t>
            </a:r>
            <a:r>
              <a:rPr lang="en-GB" sz="1600" b="0" i="0" dirty="0">
                <a:solidFill>
                  <a:srgbClr val="FF0000"/>
                </a:solidFill>
                <a:effectLst/>
                <a:latin typeface="+mj-ea"/>
              </a:rPr>
              <a:t>there is still room for </a:t>
            </a:r>
            <a:r>
              <a:rPr lang="en-GB" sz="1600" b="0" i="0" dirty="0" err="1">
                <a:solidFill>
                  <a:srgbClr val="FF0000"/>
                </a:solidFill>
                <a:effectLst/>
                <a:latin typeface="+mj-ea"/>
              </a:rPr>
              <a:t>ChatGPT</a:t>
            </a:r>
            <a:r>
              <a:rPr lang="en-GB" sz="1600" b="0" i="0" dirty="0">
                <a:solidFill>
                  <a:srgbClr val="FF0000"/>
                </a:solidFill>
                <a:effectLst/>
                <a:latin typeface="+mj-ea"/>
              </a:rPr>
              <a:t> to improve its capabilities and expand its applications in the future</a:t>
            </a:r>
            <a:r>
              <a:rPr lang="en-GB" sz="1600" b="0" i="0" dirty="0">
                <a:solidFill>
                  <a:srgbClr val="000000"/>
                </a:solidFill>
                <a:effectLst/>
                <a:latin typeface="+mj-ea"/>
              </a:rPr>
              <a:t>.</a:t>
            </a:r>
            <a:endParaRPr kumimoji="0" lang="en-GB" sz="1600" b="0" i="0" u="none" strike="noStrike" cap="none" spc="0" normalizeH="0" baseline="0" dirty="0">
              <a:ln>
                <a:noFill/>
              </a:ln>
              <a:solidFill>
                <a:srgbClr val="000000"/>
              </a:solidFill>
              <a:effectLst/>
              <a:uFillTx/>
              <a:latin typeface="+mj-ea"/>
              <a:sym typeface="Arial" panose="020B0604020202020204"/>
            </a:endParaRPr>
          </a:p>
        </p:txBody>
      </p:sp>
    </p:spTree>
    <p:extLst>
      <p:ext uri="{BB962C8B-B14F-4D97-AF65-F5344CB8AC3E}">
        <p14:creationId xmlns:p14="http://schemas.microsoft.com/office/powerpoint/2010/main" val="252164669"/>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p7.itc.cn/images01/20210406/3bb5ff144fdb48c6a714754abaeaa600.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278" y="-71776"/>
            <a:ext cx="12311956" cy="692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8947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
          <p:cNvSpPr>
            <a:spLocks noGrp="1"/>
          </p:cNvSpPr>
          <p:nvPr>
            <p:ph type="sldNum" sz="quarter" idx="2"/>
          </p:nvPr>
        </p:nvSpPr>
        <p:spPr>
          <a:xfrm>
            <a:off x="8780885" y="6462839"/>
            <a:ext cx="316035" cy="301109"/>
          </a:xfrm>
        </p:spPr>
        <p:txBody>
          <a:bodyPr/>
          <a:lstStyle/>
          <a:p>
            <a:fld id="{86CB4B4D-7CA3-9044-876B-883B54F8677D}" type="slidenum">
              <a:rPr lang="en-US" altLang="zh-TW" smtClean="0"/>
              <a:t>3</a:t>
            </a:fld>
            <a:endParaRPr lang="en-US" altLang="zh-TW"/>
          </a:p>
        </p:txBody>
      </p:sp>
      <p:sp>
        <p:nvSpPr>
          <p:cNvPr id="18" name="分享：訂閱經濟"/>
          <p:cNvSpPr txBox="1"/>
          <p:nvPr/>
        </p:nvSpPr>
        <p:spPr>
          <a:xfrm>
            <a:off x="1166328" y="270895"/>
            <a:ext cx="1712967"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Index of Briefing</a:t>
            </a:r>
            <a:endParaRPr sz="1600" b="1" dirty="0">
              <a:latin typeface="+mj-ea"/>
              <a:ea typeface="+mj-ea"/>
            </a:endParaRPr>
          </a:p>
        </p:txBody>
      </p:sp>
      <p:sp>
        <p:nvSpPr>
          <p:cNvPr id="4" name="文字方塊 3"/>
          <p:cNvSpPr txBox="1"/>
          <p:nvPr/>
        </p:nvSpPr>
        <p:spPr>
          <a:xfrm>
            <a:off x="956016" y="1490472"/>
            <a:ext cx="7913664" cy="37856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200000"/>
              </a:lnSpc>
            </a:pPr>
            <a:r>
              <a:rPr lang="en-US" altLang="zh-TW" sz="2400" dirty="0" smtClean="0">
                <a:latin typeface="Arial Black" panose="020B0A04020102020204" pitchFamily="34" charset="0"/>
              </a:rPr>
              <a:t>1. </a:t>
            </a:r>
            <a:r>
              <a:rPr lang="en-US" altLang="zh-TW" sz="2400" dirty="0">
                <a:latin typeface="Arial Black" panose="020B0A04020102020204" pitchFamily="34" charset="0"/>
              </a:rPr>
              <a:t>Introduction of </a:t>
            </a:r>
            <a:r>
              <a:rPr lang="en-US" altLang="zh-TW" sz="2400" dirty="0" err="1" smtClean="0">
                <a:latin typeface="Arial Black" panose="020B0A04020102020204" pitchFamily="34" charset="0"/>
              </a:rPr>
              <a:t>ChatGPT</a:t>
            </a:r>
            <a:endParaRPr lang="en-US" altLang="zh-TW" sz="2400" dirty="0">
              <a:latin typeface="Arial Black" panose="020B0A04020102020204" pitchFamily="34" charset="0"/>
            </a:endParaRPr>
          </a:p>
          <a:p>
            <a:pPr>
              <a:lnSpc>
                <a:spcPct val="200000"/>
              </a:lnSpc>
            </a:pPr>
            <a:r>
              <a:rPr lang="en-US" altLang="zh-TW" sz="2400" dirty="0" smtClean="0">
                <a:latin typeface="Arial Black" panose="020B0A04020102020204" pitchFamily="34" charset="0"/>
              </a:rPr>
              <a:t>2. Three ways to use </a:t>
            </a:r>
            <a:r>
              <a:rPr lang="en-US" altLang="zh-TW" sz="2400" dirty="0" err="1" smtClean="0">
                <a:latin typeface="Arial Black" panose="020B0A04020102020204" pitchFamily="34" charset="0"/>
              </a:rPr>
              <a:t>ChatGPT</a:t>
            </a:r>
            <a:endParaRPr lang="en-US" altLang="zh-TW" sz="2400" dirty="0" smtClean="0">
              <a:latin typeface="Arial Black" panose="020B0A04020102020204" pitchFamily="34" charset="0"/>
            </a:endParaRPr>
          </a:p>
          <a:p>
            <a:pPr>
              <a:lnSpc>
                <a:spcPct val="200000"/>
              </a:lnSpc>
            </a:pPr>
            <a:r>
              <a:rPr lang="en-US" altLang="zh-TW" sz="2400" dirty="0">
                <a:latin typeface="Arial Black" panose="020B0A04020102020204" pitchFamily="34" charset="0"/>
              </a:rPr>
              <a:t>3</a:t>
            </a:r>
            <a:r>
              <a:rPr lang="en-US" altLang="zh-TW" sz="2400" dirty="0" smtClean="0">
                <a:latin typeface="Arial Black" panose="020B0A04020102020204" pitchFamily="34" charset="0"/>
              </a:rPr>
              <a:t>. </a:t>
            </a:r>
            <a:r>
              <a:rPr lang="en-US" altLang="zh-TW" sz="2400" dirty="0">
                <a:latin typeface="Arial Black" panose="020B0A04020102020204" pitchFamily="34" charset="0"/>
              </a:rPr>
              <a:t>Practical </a:t>
            </a:r>
            <a:r>
              <a:rPr lang="en-US" altLang="zh-TW" sz="2400" dirty="0" smtClean="0">
                <a:latin typeface="Arial Black" panose="020B0A04020102020204" pitchFamily="34" charset="0"/>
              </a:rPr>
              <a:t>instructions</a:t>
            </a:r>
          </a:p>
          <a:p>
            <a:pPr>
              <a:lnSpc>
                <a:spcPct val="200000"/>
              </a:lnSpc>
            </a:pPr>
            <a:r>
              <a:rPr lang="en-US" altLang="zh-TW" sz="2400" dirty="0">
                <a:latin typeface="Arial Black" panose="020B0A04020102020204" pitchFamily="34" charset="0"/>
              </a:rPr>
              <a:t>4</a:t>
            </a:r>
            <a:r>
              <a:rPr lang="en-US" altLang="zh-TW" sz="2400" dirty="0" smtClean="0">
                <a:latin typeface="Arial Black" panose="020B0A04020102020204" pitchFamily="34" charset="0"/>
              </a:rPr>
              <a:t>. </a:t>
            </a:r>
            <a:r>
              <a:rPr lang="en-US" altLang="zh-TW" sz="2400" dirty="0">
                <a:latin typeface="Arial Black" panose="020B0A04020102020204" pitchFamily="34" charset="0"/>
              </a:rPr>
              <a:t>Advantages and </a:t>
            </a:r>
            <a:r>
              <a:rPr lang="en-US" altLang="zh-TW" sz="2400" dirty="0" smtClean="0">
                <a:latin typeface="Arial Black" panose="020B0A04020102020204" pitchFamily="34" charset="0"/>
              </a:rPr>
              <a:t>disadvantages</a:t>
            </a:r>
          </a:p>
          <a:p>
            <a:pPr>
              <a:lnSpc>
                <a:spcPct val="200000"/>
              </a:lnSpc>
            </a:pPr>
            <a:r>
              <a:rPr lang="en-US" altLang="zh-TW" sz="2400" dirty="0">
                <a:latin typeface="Arial Black" panose="020B0A04020102020204" pitchFamily="34" charset="0"/>
              </a:rPr>
              <a:t>5. </a:t>
            </a:r>
            <a:r>
              <a:rPr lang="en-US" altLang="zh-TW" sz="2400" dirty="0" smtClean="0">
                <a:latin typeface="Arial Black" panose="020B0A04020102020204" pitchFamily="34" charset="0"/>
              </a:rPr>
              <a:t>Conclusion</a:t>
            </a:r>
            <a:endParaRPr kumimoji="0" lang="zh-TW" altLang="en-US" sz="2400" b="0" i="0" u="none" strike="noStrike" cap="none" spc="0" normalizeH="0" baseline="0" dirty="0">
              <a:ln>
                <a:noFill/>
              </a:ln>
              <a:solidFill>
                <a:srgbClr val="000000"/>
              </a:solidFill>
              <a:effectLst/>
              <a:uFillTx/>
              <a:latin typeface="Arial Black" panose="020B0A04020102020204" pitchFamily="34" charset="0"/>
              <a:sym typeface="Arial" panose="020B0604020202020204"/>
            </a:endParaRPr>
          </a:p>
        </p:txBody>
      </p:sp>
    </p:spTree>
    <p:extLst>
      <p:ext uri="{BB962C8B-B14F-4D97-AF65-F5344CB8AC3E}">
        <p14:creationId xmlns:p14="http://schemas.microsoft.com/office/powerpoint/2010/main" val="439888467"/>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359152"/>
            <a:ext cx="9144000" cy="2029968"/>
          </a:xfrm>
          <a:prstGeom prst="rect">
            <a:avLst/>
          </a:prstGeom>
          <a:solidFill>
            <a:srgbClr val="7030A0"/>
          </a:solidFill>
          <a:ln w="25400" cap="flat">
            <a:no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TW" altLang="en-US" sz="1800" b="0" i="0" u="none" strike="noStrike" cap="none" spc="0" normalizeH="0" baseline="0">
              <a:ln>
                <a:noFill/>
              </a:ln>
              <a:solidFill>
                <a:srgbClr val="000000"/>
              </a:solidFill>
              <a:effectLst/>
              <a:uFillTx/>
              <a:latin typeface="+mj-lt"/>
              <a:ea typeface="+mj-ea"/>
              <a:cs typeface="+mj-cs"/>
              <a:sym typeface="Arial" panose="020B0604020202020204"/>
            </a:endParaRPr>
          </a:p>
        </p:txBody>
      </p:sp>
      <p:sp>
        <p:nvSpPr>
          <p:cNvPr id="6" name="文字方塊 5"/>
          <p:cNvSpPr txBox="1"/>
          <p:nvPr/>
        </p:nvSpPr>
        <p:spPr>
          <a:xfrm>
            <a:off x="187986" y="3050972"/>
            <a:ext cx="876802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TW" sz="3600" dirty="0" smtClean="0">
                <a:solidFill>
                  <a:srgbClr val="FFFF00"/>
                </a:solidFill>
                <a:latin typeface="Arial Black" panose="020B0A04020102020204" pitchFamily="34" charset="0"/>
              </a:rPr>
              <a:t>1. Introduction </a:t>
            </a:r>
            <a:r>
              <a:rPr lang="en-US" altLang="zh-TW" sz="3600" dirty="0">
                <a:solidFill>
                  <a:srgbClr val="FFFF00"/>
                </a:solidFill>
                <a:latin typeface="Arial Black" panose="020B0A04020102020204" pitchFamily="34" charset="0"/>
              </a:rPr>
              <a:t>of </a:t>
            </a:r>
            <a:r>
              <a:rPr lang="en-US" altLang="zh-TW" sz="3600" dirty="0" err="1">
                <a:solidFill>
                  <a:srgbClr val="FFFF00"/>
                </a:solidFill>
                <a:latin typeface="Arial Black" panose="020B0A04020102020204" pitchFamily="34" charset="0"/>
              </a:rPr>
              <a:t>ChatGPT</a:t>
            </a:r>
            <a:endParaRPr lang="en-US" altLang="zh-TW" sz="3600" dirty="0">
              <a:solidFill>
                <a:srgbClr val="FFFF00"/>
              </a:solidFill>
              <a:latin typeface="Arial Black" panose="020B0A04020102020204" pitchFamily="34" charset="0"/>
            </a:endParaRPr>
          </a:p>
        </p:txBody>
      </p:sp>
      <p:sp>
        <p:nvSpPr>
          <p:cNvPr id="8" name="矩形 7"/>
          <p:cNvSpPr/>
          <p:nvPr/>
        </p:nvSpPr>
        <p:spPr>
          <a:xfrm>
            <a:off x="7008460" y="4389120"/>
            <a:ext cx="1947553" cy="369332"/>
          </a:xfrm>
          <a:prstGeom prst="rect">
            <a:avLst/>
          </a:prstGeom>
        </p:spPr>
        <p:txBody>
          <a:bodyPr wrap="square">
            <a:spAutoFit/>
          </a:bodyPr>
          <a:lstStyle/>
          <a:p>
            <a:pPr algn="r"/>
            <a:r>
              <a:rPr lang="zh-TW" altLang="en-US" dirty="0"/>
              <a:t>賴炳宏</a:t>
            </a:r>
          </a:p>
        </p:txBody>
      </p:sp>
    </p:spTree>
    <p:extLst>
      <p:ext uri="{BB962C8B-B14F-4D97-AF65-F5344CB8AC3E}">
        <p14:creationId xmlns:p14="http://schemas.microsoft.com/office/powerpoint/2010/main" val="732601015"/>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
          <p:cNvSpPr>
            <a:spLocks noGrp="1"/>
          </p:cNvSpPr>
          <p:nvPr>
            <p:ph type="sldNum" sz="quarter" idx="2"/>
          </p:nvPr>
        </p:nvSpPr>
        <p:spPr>
          <a:xfrm>
            <a:off x="8780885" y="6462839"/>
            <a:ext cx="316035" cy="301109"/>
          </a:xfrm>
        </p:spPr>
        <p:txBody>
          <a:bodyPr/>
          <a:lstStyle/>
          <a:p>
            <a:fld id="{86CB4B4D-7CA3-9044-876B-883B54F8677D}" type="slidenum">
              <a:rPr lang="en-US" altLang="zh-TW" smtClean="0"/>
              <a:t>5</a:t>
            </a:fld>
            <a:endParaRPr lang="en-US" altLang="zh-TW"/>
          </a:p>
        </p:txBody>
      </p:sp>
      <p:sp>
        <p:nvSpPr>
          <p:cNvPr id="18" name="分享：訂閱經濟"/>
          <p:cNvSpPr txBox="1"/>
          <p:nvPr/>
        </p:nvSpPr>
        <p:spPr>
          <a:xfrm>
            <a:off x="1166328" y="270895"/>
            <a:ext cx="2475997"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Introduction of </a:t>
            </a:r>
            <a:r>
              <a:rPr lang="en-US" altLang="zh-TW" sz="1600" b="1" dirty="0" err="1">
                <a:latin typeface="+mj-ea"/>
                <a:ea typeface="+mj-ea"/>
              </a:rPr>
              <a:t>ChatGPT</a:t>
            </a:r>
            <a:endParaRPr lang="en-US" altLang="zh-TW" sz="1600" b="1" dirty="0">
              <a:latin typeface="+mj-ea"/>
              <a:ea typeface="+mj-ea"/>
            </a:endParaRPr>
          </a:p>
        </p:txBody>
      </p:sp>
      <p:sp>
        <p:nvSpPr>
          <p:cNvPr id="3" name="文字方塊 2">
            <a:extLst>
              <a:ext uri="{FF2B5EF4-FFF2-40B4-BE49-F238E27FC236}">
                <a16:creationId xmlns:a16="http://schemas.microsoft.com/office/drawing/2014/main" id="{B1CEC318-ECD2-1FE3-C4F9-BC5CB63D28A3}"/>
              </a:ext>
            </a:extLst>
          </p:cNvPr>
          <p:cNvSpPr txBox="1"/>
          <p:nvPr/>
        </p:nvSpPr>
        <p:spPr>
          <a:xfrm>
            <a:off x="2718138" y="834479"/>
            <a:ext cx="4070589" cy="5232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TW" sz="2800" b="1" i="0" dirty="0">
                <a:solidFill>
                  <a:schemeClr val="tx1">
                    <a:lumMod val="95000"/>
                    <a:lumOff val="5000"/>
                  </a:schemeClr>
                </a:solidFill>
                <a:effectLst/>
              </a:rPr>
              <a:t>Evolution of </a:t>
            </a:r>
            <a:r>
              <a:rPr lang="en-US" altLang="zh-TW" sz="2800" b="1" i="0" dirty="0" err="1">
                <a:solidFill>
                  <a:schemeClr val="tx1">
                    <a:lumMod val="95000"/>
                    <a:lumOff val="5000"/>
                  </a:schemeClr>
                </a:solidFill>
                <a:effectLst/>
              </a:rPr>
              <a:t>ChatGPT</a:t>
            </a:r>
            <a:endParaRPr lang="zh-TW" altLang="en-US" sz="2800" b="1" dirty="0">
              <a:solidFill>
                <a:schemeClr val="tx1">
                  <a:lumMod val="95000"/>
                  <a:lumOff val="5000"/>
                </a:schemeClr>
              </a:solidFill>
            </a:endParaRPr>
          </a:p>
        </p:txBody>
      </p:sp>
      <p:sp>
        <p:nvSpPr>
          <p:cNvPr id="5" name="文字方塊 4">
            <a:extLst>
              <a:ext uri="{FF2B5EF4-FFF2-40B4-BE49-F238E27FC236}">
                <a16:creationId xmlns:a16="http://schemas.microsoft.com/office/drawing/2014/main" id="{7DFFB993-01F2-E7AB-9F9F-1178C177DFAA}"/>
              </a:ext>
            </a:extLst>
          </p:cNvPr>
          <p:cNvSpPr txBox="1"/>
          <p:nvPr/>
        </p:nvSpPr>
        <p:spPr>
          <a:xfrm>
            <a:off x="5083240" y="1561004"/>
            <a:ext cx="4013680" cy="41549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nSpc>
                <a:spcPct val="150000"/>
              </a:lnSpc>
            </a:pPr>
            <a:r>
              <a:rPr lang="en-US" altLang="zh-TW" sz="1600" b="0" i="0" dirty="0" err="1">
                <a:solidFill>
                  <a:schemeClr val="tx1"/>
                </a:solidFill>
                <a:effectLst/>
                <a:latin typeface="Arial" panose="020B0604020202020204" pitchFamily="34" charset="0"/>
                <a:cs typeface="Arial" panose="020B0604020202020204" pitchFamily="34" charset="0"/>
              </a:rPr>
              <a:t>ChatGPT</a:t>
            </a:r>
            <a:r>
              <a:rPr lang="en-US" altLang="zh-TW" sz="1600" b="0" i="0" dirty="0">
                <a:solidFill>
                  <a:schemeClr val="tx1"/>
                </a:solidFill>
                <a:effectLst/>
                <a:latin typeface="Arial" panose="020B0604020202020204" pitchFamily="34" charset="0"/>
                <a:cs typeface="Arial" panose="020B0604020202020204" pitchFamily="34" charset="0"/>
              </a:rPr>
              <a:t> is a large language model </a:t>
            </a:r>
            <a:r>
              <a:rPr lang="en-US" altLang="zh-TW" sz="1600" b="0" i="0" dirty="0">
                <a:solidFill>
                  <a:srgbClr val="FF0000"/>
                </a:solidFill>
                <a:effectLst/>
                <a:latin typeface="Arial" panose="020B0604020202020204" pitchFamily="34" charset="0"/>
                <a:cs typeface="Arial" panose="020B0604020202020204" pitchFamily="34" charset="0"/>
              </a:rPr>
              <a:t>developed by </a:t>
            </a:r>
            <a:r>
              <a:rPr lang="en-US" altLang="zh-TW" sz="1600" b="0" i="0" dirty="0" err="1">
                <a:solidFill>
                  <a:srgbClr val="FF0000"/>
                </a:solidFill>
                <a:effectLst/>
                <a:latin typeface="Arial" panose="020B0604020202020204" pitchFamily="34" charset="0"/>
                <a:cs typeface="Arial" panose="020B0604020202020204" pitchFamily="34" charset="0"/>
              </a:rPr>
              <a:t>OpenAI</a:t>
            </a:r>
            <a:r>
              <a:rPr lang="en-US" altLang="zh-TW" sz="1600" b="0" i="0" dirty="0">
                <a:solidFill>
                  <a:srgbClr val="FF0000"/>
                </a:solidFill>
                <a:effectLst/>
                <a:latin typeface="Arial" panose="020B0604020202020204" pitchFamily="34" charset="0"/>
                <a:cs typeface="Arial" panose="020B0604020202020204" pitchFamily="34" charset="0"/>
              </a:rPr>
              <a:t> based on the GPT-3.5 architecture</a:t>
            </a:r>
            <a:r>
              <a:rPr lang="en-US" altLang="zh-TW" sz="1600" b="0" i="0" dirty="0">
                <a:solidFill>
                  <a:schemeClr val="tx1"/>
                </a:solidFill>
                <a:effectLst/>
                <a:latin typeface="Arial" panose="020B0604020202020204" pitchFamily="34" charset="0"/>
                <a:cs typeface="Arial" panose="020B0604020202020204" pitchFamily="34" charset="0"/>
              </a:rPr>
              <a:t>. </a:t>
            </a:r>
            <a:r>
              <a:rPr lang="en-US" altLang="zh-TW" sz="1600" b="0" i="0" dirty="0" smtClean="0">
                <a:solidFill>
                  <a:schemeClr val="tx1"/>
                </a:solidFill>
                <a:effectLst/>
                <a:latin typeface="Arial" panose="020B0604020202020204" pitchFamily="34" charset="0"/>
                <a:cs typeface="Arial" panose="020B0604020202020204" pitchFamily="34" charset="0"/>
              </a:rPr>
              <a:t/>
            </a:r>
            <a:br>
              <a:rPr lang="en-US" altLang="zh-TW" sz="1600" b="0" i="0" dirty="0" smtClean="0">
                <a:solidFill>
                  <a:schemeClr val="tx1"/>
                </a:solidFill>
                <a:effectLst/>
                <a:latin typeface="Arial" panose="020B0604020202020204" pitchFamily="34" charset="0"/>
                <a:cs typeface="Arial" panose="020B0604020202020204" pitchFamily="34" charset="0"/>
              </a:rPr>
            </a:br>
            <a:r>
              <a:rPr lang="en-US" altLang="zh-TW" sz="1600" b="0" i="0" dirty="0" smtClean="0">
                <a:solidFill>
                  <a:srgbClr val="FF0000"/>
                </a:solidFill>
                <a:effectLst/>
                <a:latin typeface="Arial" panose="020B0604020202020204" pitchFamily="34" charset="0"/>
                <a:cs typeface="Arial" panose="020B0604020202020204" pitchFamily="34" charset="0"/>
              </a:rPr>
              <a:t>The </a:t>
            </a:r>
            <a:r>
              <a:rPr lang="en-US" altLang="zh-TW" sz="1600" b="0" i="0" dirty="0">
                <a:solidFill>
                  <a:srgbClr val="FF0000"/>
                </a:solidFill>
                <a:effectLst/>
                <a:latin typeface="Arial" panose="020B0604020202020204" pitchFamily="34" charset="0"/>
                <a:cs typeface="Arial" panose="020B0604020202020204" pitchFamily="34" charset="0"/>
              </a:rPr>
              <a:t>first version</a:t>
            </a:r>
            <a:r>
              <a:rPr lang="en-US" altLang="zh-TW" sz="1600" b="0" i="0" dirty="0">
                <a:solidFill>
                  <a:schemeClr val="tx1"/>
                </a:solidFill>
                <a:effectLst/>
                <a:latin typeface="Arial" panose="020B0604020202020204" pitchFamily="34" charset="0"/>
                <a:cs typeface="Arial" panose="020B0604020202020204" pitchFamily="34" charset="0"/>
              </a:rPr>
              <a:t> of GPT (Generative Pre-trained Transformer) was </a:t>
            </a:r>
            <a:r>
              <a:rPr lang="en-US" altLang="zh-TW" sz="1600" b="0" i="0" dirty="0">
                <a:solidFill>
                  <a:srgbClr val="FF0000"/>
                </a:solidFill>
                <a:effectLst/>
                <a:latin typeface="Arial" panose="020B0604020202020204" pitchFamily="34" charset="0"/>
                <a:cs typeface="Arial" panose="020B0604020202020204" pitchFamily="34" charset="0"/>
              </a:rPr>
              <a:t>introduced in 2015</a:t>
            </a:r>
            <a:r>
              <a:rPr lang="en-US" altLang="zh-TW" sz="1600" b="0" i="0" dirty="0">
                <a:solidFill>
                  <a:schemeClr val="tx1"/>
                </a:solidFill>
                <a:effectLst/>
                <a:latin typeface="Arial" panose="020B0604020202020204" pitchFamily="34" charset="0"/>
                <a:cs typeface="Arial" panose="020B0604020202020204" pitchFamily="34" charset="0"/>
              </a:rPr>
              <a:t>, and it has undergone continuous improvements and upgrades. </a:t>
            </a:r>
            <a:r>
              <a:rPr lang="en-US" altLang="zh-TW" sz="1600" b="0" i="0" dirty="0" smtClean="0">
                <a:solidFill>
                  <a:schemeClr val="tx1"/>
                </a:solidFill>
                <a:effectLst/>
                <a:latin typeface="Arial" panose="020B0604020202020204" pitchFamily="34" charset="0"/>
                <a:cs typeface="Arial" panose="020B0604020202020204" pitchFamily="34" charset="0"/>
              </a:rPr>
              <a:t/>
            </a:r>
            <a:br>
              <a:rPr lang="en-US" altLang="zh-TW" sz="1600" b="0" i="0" dirty="0" smtClean="0">
                <a:solidFill>
                  <a:schemeClr val="tx1"/>
                </a:solidFill>
                <a:effectLst/>
                <a:latin typeface="Arial" panose="020B0604020202020204" pitchFamily="34" charset="0"/>
                <a:cs typeface="Arial" panose="020B0604020202020204" pitchFamily="34" charset="0"/>
              </a:rPr>
            </a:br>
            <a:r>
              <a:rPr lang="en-US" altLang="zh-TW" sz="1600" b="0" i="0" dirty="0" smtClean="0">
                <a:solidFill>
                  <a:srgbClr val="FF0000"/>
                </a:solidFill>
                <a:effectLst/>
                <a:latin typeface="Arial" panose="020B0604020202020204" pitchFamily="34" charset="0"/>
                <a:cs typeface="Arial" panose="020B0604020202020204" pitchFamily="34" charset="0"/>
              </a:rPr>
              <a:t>GPT-3</a:t>
            </a:r>
            <a:r>
              <a:rPr lang="en-US" altLang="zh-TW" sz="1600" b="0" i="0" dirty="0" smtClean="0">
                <a:solidFill>
                  <a:schemeClr val="tx1"/>
                </a:solidFill>
                <a:effectLst/>
                <a:latin typeface="Arial" panose="020B0604020202020204" pitchFamily="34" charset="0"/>
                <a:cs typeface="Arial" panose="020B0604020202020204" pitchFamily="34" charset="0"/>
              </a:rPr>
              <a:t> </a:t>
            </a:r>
            <a:r>
              <a:rPr lang="en-US" altLang="zh-TW" sz="1600" b="0" i="0" dirty="0">
                <a:solidFill>
                  <a:schemeClr val="tx1"/>
                </a:solidFill>
                <a:effectLst/>
                <a:latin typeface="Arial" panose="020B0604020202020204" pitchFamily="34" charset="0"/>
                <a:cs typeface="Arial" panose="020B0604020202020204" pitchFamily="34" charset="0"/>
              </a:rPr>
              <a:t>was the latest version released in </a:t>
            </a:r>
            <a:r>
              <a:rPr lang="en-US" altLang="zh-TW" sz="1600" b="0" i="0" dirty="0">
                <a:solidFill>
                  <a:srgbClr val="FF0000"/>
                </a:solidFill>
                <a:effectLst/>
                <a:latin typeface="Arial" panose="020B0604020202020204" pitchFamily="34" charset="0"/>
                <a:cs typeface="Arial" panose="020B0604020202020204" pitchFamily="34" charset="0"/>
              </a:rPr>
              <a:t>2020</a:t>
            </a:r>
            <a:r>
              <a:rPr lang="en-US" altLang="zh-TW" sz="1600" b="0" i="0" dirty="0">
                <a:solidFill>
                  <a:schemeClr val="tx1"/>
                </a:solidFill>
                <a:effectLst/>
                <a:latin typeface="Arial" panose="020B0604020202020204" pitchFamily="34" charset="0"/>
                <a:cs typeface="Arial" panose="020B0604020202020204" pitchFamily="34" charset="0"/>
              </a:rPr>
              <a:t>, and GPT-3.5 is an upgrade built upon that, offering even better language generation and understanding capabilities.</a:t>
            </a:r>
            <a:endParaRPr lang="zh-TW" altLang="en-US" sz="1600" dirty="0">
              <a:solidFill>
                <a:schemeClr val="tx1"/>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F0E3A59A-BC12-50CA-81B7-68F7B1B6B0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39" y="2105950"/>
            <a:ext cx="4977242" cy="3318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42159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
          <p:cNvSpPr>
            <a:spLocks noGrp="1"/>
          </p:cNvSpPr>
          <p:nvPr>
            <p:ph type="sldNum" sz="quarter" idx="2"/>
          </p:nvPr>
        </p:nvSpPr>
        <p:spPr>
          <a:xfrm>
            <a:off x="8780885" y="6462839"/>
            <a:ext cx="316035" cy="301109"/>
          </a:xfrm>
        </p:spPr>
        <p:txBody>
          <a:bodyPr/>
          <a:lstStyle/>
          <a:p>
            <a:fld id="{86CB4B4D-7CA3-9044-876B-883B54F8677D}" type="slidenum">
              <a:rPr lang="en-US" altLang="zh-TW" smtClean="0"/>
              <a:t>6</a:t>
            </a:fld>
            <a:endParaRPr lang="en-US" altLang="zh-TW"/>
          </a:p>
        </p:txBody>
      </p:sp>
      <p:sp>
        <p:nvSpPr>
          <p:cNvPr id="18" name="分享：訂閱經濟"/>
          <p:cNvSpPr txBox="1"/>
          <p:nvPr/>
        </p:nvSpPr>
        <p:spPr>
          <a:xfrm>
            <a:off x="1166328" y="270895"/>
            <a:ext cx="2475997"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Introduction of </a:t>
            </a:r>
            <a:r>
              <a:rPr lang="en-US" altLang="zh-TW" sz="1600" b="1" dirty="0" err="1">
                <a:latin typeface="+mj-ea"/>
                <a:ea typeface="+mj-ea"/>
              </a:rPr>
              <a:t>ChatGPT</a:t>
            </a:r>
            <a:endParaRPr lang="en-US" altLang="zh-TW" sz="1600" b="1" dirty="0">
              <a:latin typeface="+mj-ea"/>
              <a:ea typeface="+mj-ea"/>
            </a:endParaRPr>
          </a:p>
        </p:txBody>
      </p:sp>
      <p:sp>
        <p:nvSpPr>
          <p:cNvPr id="4" name="文字方塊 3">
            <a:extLst>
              <a:ext uri="{FF2B5EF4-FFF2-40B4-BE49-F238E27FC236}">
                <a16:creationId xmlns:a16="http://schemas.microsoft.com/office/drawing/2014/main" id="{C182593C-66EA-2BFB-1215-258460F10613}"/>
              </a:ext>
            </a:extLst>
          </p:cNvPr>
          <p:cNvSpPr txBox="1"/>
          <p:nvPr/>
        </p:nvSpPr>
        <p:spPr>
          <a:xfrm>
            <a:off x="2598025" y="828856"/>
            <a:ext cx="4655574" cy="5232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TW" sz="2800" b="1" i="0" dirty="0">
                <a:solidFill>
                  <a:schemeClr val="tx1"/>
                </a:solidFill>
                <a:effectLst/>
              </a:rPr>
              <a:t>Core Values of </a:t>
            </a:r>
            <a:r>
              <a:rPr lang="en-US" altLang="zh-TW" sz="2800" b="1" i="0" dirty="0" err="1">
                <a:solidFill>
                  <a:schemeClr val="tx1"/>
                </a:solidFill>
                <a:effectLst/>
              </a:rPr>
              <a:t>ChatGPT</a:t>
            </a:r>
            <a:endParaRPr lang="zh-TW" altLang="en-US" sz="2800" b="1" dirty="0">
              <a:solidFill>
                <a:schemeClr val="tx1"/>
              </a:solidFill>
            </a:endParaRPr>
          </a:p>
        </p:txBody>
      </p:sp>
      <p:pic>
        <p:nvPicPr>
          <p:cNvPr id="8" name="圖片 7" descr="一張含有 文字, 螢幕擷取畫面, 字型, 圓形 的圖片&#10;&#10;自動產生的描述">
            <a:extLst>
              <a:ext uri="{FF2B5EF4-FFF2-40B4-BE49-F238E27FC236}">
                <a16:creationId xmlns:a16="http://schemas.microsoft.com/office/drawing/2014/main" id="{5061B0E8-F39C-9D10-1B31-9A40CABEF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8229" y="2484582"/>
            <a:ext cx="5165771" cy="3016223"/>
          </a:xfrm>
          <a:prstGeom prst="rect">
            <a:avLst/>
          </a:prstGeom>
        </p:spPr>
      </p:pic>
      <p:sp>
        <p:nvSpPr>
          <p:cNvPr id="9" name="文字方塊 8">
            <a:extLst>
              <a:ext uri="{FF2B5EF4-FFF2-40B4-BE49-F238E27FC236}">
                <a16:creationId xmlns:a16="http://schemas.microsoft.com/office/drawing/2014/main" id="{9C901F2A-1F5E-8544-C66A-0C633F3CEB64}"/>
              </a:ext>
            </a:extLst>
          </p:cNvPr>
          <p:cNvSpPr txBox="1"/>
          <p:nvPr/>
        </p:nvSpPr>
        <p:spPr>
          <a:xfrm>
            <a:off x="5035496" y="5512238"/>
            <a:ext cx="3903406" cy="3385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TW" sz="800" i="0" dirty="0">
                <a:solidFill>
                  <a:schemeClr val="tx1"/>
                </a:solidFill>
                <a:effectLst/>
                <a:latin typeface="+mj-ea"/>
              </a:rPr>
              <a:t>Net solutions. What is </a:t>
            </a:r>
            <a:r>
              <a:rPr lang="en-US" altLang="zh-TW" sz="800" i="0" dirty="0" err="1">
                <a:solidFill>
                  <a:schemeClr val="tx1"/>
                </a:solidFill>
                <a:effectLst/>
                <a:latin typeface="+mj-ea"/>
              </a:rPr>
              <a:t>ChatGPT</a:t>
            </a:r>
            <a:r>
              <a:rPr lang="en-US" altLang="zh-TW" sz="800" i="0" dirty="0">
                <a:solidFill>
                  <a:schemeClr val="tx1"/>
                </a:solidFill>
                <a:effectLst/>
                <a:latin typeface="+mj-ea"/>
              </a:rPr>
              <a:t>, and its possible use cases? </a:t>
            </a:r>
          </a:p>
          <a:p>
            <a:r>
              <a:rPr lang="en-US" altLang="zh-TW" sz="800" i="0" dirty="0">
                <a:solidFill>
                  <a:schemeClr val="tx1"/>
                </a:solidFill>
                <a:effectLst/>
                <a:latin typeface="+mj-ea"/>
              </a:rPr>
              <a:t>Retrieved from https://www.netsolutions.com/insights/what-is-chatgpt/</a:t>
            </a:r>
            <a:endParaRPr kumimoji="0" lang="zh-TW" altLang="en-US" sz="800" i="0" u="none" strike="noStrike" cap="none" spc="0" normalizeH="0" baseline="0" dirty="0">
              <a:ln>
                <a:noFill/>
              </a:ln>
              <a:solidFill>
                <a:schemeClr val="tx1"/>
              </a:solidFill>
              <a:effectLst/>
              <a:uFillTx/>
              <a:latin typeface="+mj-ea"/>
              <a:cs typeface="+mj-cs"/>
              <a:sym typeface="Arial" panose="020B0604020202020204"/>
            </a:endParaRPr>
          </a:p>
        </p:txBody>
      </p:sp>
      <p:sp>
        <p:nvSpPr>
          <p:cNvPr id="11" name="文字方塊 10">
            <a:extLst>
              <a:ext uri="{FF2B5EF4-FFF2-40B4-BE49-F238E27FC236}">
                <a16:creationId xmlns:a16="http://schemas.microsoft.com/office/drawing/2014/main" id="{47CBB0B0-F5F4-2C3B-7B4A-9D6EC9535CE7}"/>
              </a:ext>
            </a:extLst>
          </p:cNvPr>
          <p:cNvSpPr txBox="1"/>
          <p:nvPr/>
        </p:nvSpPr>
        <p:spPr>
          <a:xfrm>
            <a:off x="122720" y="1352076"/>
            <a:ext cx="3932043" cy="48936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285750" indent="-285750">
              <a:lnSpc>
                <a:spcPct val="150000"/>
              </a:lnSpc>
              <a:buFont typeface="Wingdings" panose="05000000000000000000" pitchFamily="2" charset="2"/>
              <a:buChar char="l"/>
            </a:pPr>
            <a:r>
              <a:rPr lang="en-US" altLang="zh-TW" sz="1600" b="0" i="0" dirty="0">
                <a:solidFill>
                  <a:schemeClr val="tx1"/>
                </a:solidFill>
                <a:effectLst/>
              </a:rPr>
              <a:t>The core value of </a:t>
            </a:r>
            <a:r>
              <a:rPr lang="en-US" altLang="zh-TW" sz="1600" b="0" i="0" dirty="0" err="1">
                <a:solidFill>
                  <a:schemeClr val="tx1"/>
                </a:solidFill>
                <a:effectLst/>
              </a:rPr>
              <a:t>ChatGPT</a:t>
            </a:r>
            <a:r>
              <a:rPr lang="en-US" altLang="zh-TW" sz="1600" b="0" i="0" dirty="0">
                <a:solidFill>
                  <a:schemeClr val="tx1"/>
                </a:solidFill>
                <a:effectLst/>
              </a:rPr>
              <a:t> is its ability to </a:t>
            </a:r>
            <a:r>
              <a:rPr lang="en-US" altLang="zh-TW" sz="1600" b="0" i="0" dirty="0">
                <a:solidFill>
                  <a:srgbClr val="FF0000"/>
                </a:solidFill>
                <a:effectLst/>
              </a:rPr>
              <a:t>engage in natural language conversations</a:t>
            </a:r>
            <a:r>
              <a:rPr lang="en-US" altLang="zh-TW" sz="1600" b="0" i="0" dirty="0">
                <a:solidFill>
                  <a:schemeClr val="tx1"/>
                </a:solidFill>
                <a:effectLst/>
              </a:rPr>
              <a:t>, facilitating interaction between humans and machines.</a:t>
            </a:r>
          </a:p>
          <a:p>
            <a:pPr marL="285750" indent="-285750">
              <a:lnSpc>
                <a:spcPct val="150000"/>
              </a:lnSpc>
              <a:buFont typeface="Wingdings" panose="05000000000000000000" pitchFamily="2" charset="2"/>
              <a:buChar char="l"/>
            </a:pPr>
            <a:r>
              <a:rPr lang="en-US" altLang="zh-TW" sz="1600" b="0" i="0" dirty="0" err="1">
                <a:solidFill>
                  <a:schemeClr val="tx1"/>
                </a:solidFill>
                <a:effectLst/>
              </a:rPr>
              <a:t>ChatGPT</a:t>
            </a:r>
            <a:r>
              <a:rPr lang="en-US" altLang="zh-TW" sz="1600" b="0" i="0" dirty="0">
                <a:solidFill>
                  <a:schemeClr val="tx1"/>
                </a:solidFill>
                <a:effectLst/>
              </a:rPr>
              <a:t> can understand and generate natural language, enabling context-aware dialogues.</a:t>
            </a:r>
          </a:p>
          <a:p>
            <a:pPr marL="285750" indent="-285750">
              <a:lnSpc>
                <a:spcPct val="150000"/>
              </a:lnSpc>
              <a:buFont typeface="Wingdings" panose="05000000000000000000" pitchFamily="2" charset="2"/>
              <a:buChar char="l"/>
            </a:pPr>
            <a:r>
              <a:rPr lang="en-US" altLang="zh-TW" sz="1600" b="0" i="0" dirty="0">
                <a:solidFill>
                  <a:schemeClr val="tx1"/>
                </a:solidFill>
                <a:effectLst/>
              </a:rPr>
              <a:t>The goal of </a:t>
            </a:r>
            <a:r>
              <a:rPr lang="en-US" altLang="zh-TW" sz="1600" b="0" i="0" dirty="0" err="1">
                <a:solidFill>
                  <a:schemeClr val="tx1"/>
                </a:solidFill>
                <a:effectLst/>
              </a:rPr>
              <a:t>ChatGPT</a:t>
            </a:r>
            <a:r>
              <a:rPr lang="en-US" altLang="zh-TW" sz="1600" b="0" i="0" dirty="0">
                <a:solidFill>
                  <a:schemeClr val="tx1"/>
                </a:solidFill>
                <a:effectLst/>
              </a:rPr>
              <a:t> is to simulate human conversational abilities, including answering questions, providing explanations, performing tasks, and engaging in meaningful conversations.</a:t>
            </a:r>
            <a:endParaRPr lang="zh-TW" altLang="en-US" sz="1600" dirty="0">
              <a:solidFill>
                <a:schemeClr val="tx1"/>
              </a:solidFill>
            </a:endParaRPr>
          </a:p>
        </p:txBody>
      </p:sp>
    </p:spTree>
    <p:extLst>
      <p:ext uri="{BB962C8B-B14F-4D97-AF65-F5344CB8AC3E}">
        <p14:creationId xmlns:p14="http://schemas.microsoft.com/office/powerpoint/2010/main" val="319028493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
          <p:cNvSpPr>
            <a:spLocks noGrp="1"/>
          </p:cNvSpPr>
          <p:nvPr>
            <p:ph type="sldNum" sz="quarter" idx="2"/>
          </p:nvPr>
        </p:nvSpPr>
        <p:spPr>
          <a:xfrm>
            <a:off x="8780885" y="6462839"/>
            <a:ext cx="316035" cy="301109"/>
          </a:xfrm>
        </p:spPr>
        <p:txBody>
          <a:bodyPr/>
          <a:lstStyle/>
          <a:p>
            <a:fld id="{86CB4B4D-7CA3-9044-876B-883B54F8677D}" type="slidenum">
              <a:rPr lang="en-US" altLang="zh-TW" smtClean="0"/>
              <a:t>7</a:t>
            </a:fld>
            <a:endParaRPr lang="en-US" altLang="zh-TW"/>
          </a:p>
        </p:txBody>
      </p:sp>
      <p:sp>
        <p:nvSpPr>
          <p:cNvPr id="18" name="分享：訂閱經濟"/>
          <p:cNvSpPr txBox="1"/>
          <p:nvPr/>
        </p:nvSpPr>
        <p:spPr>
          <a:xfrm>
            <a:off x="1166328" y="270895"/>
            <a:ext cx="2475997"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Introduction of </a:t>
            </a:r>
            <a:r>
              <a:rPr lang="en-US" altLang="zh-TW" sz="1600" b="1" dirty="0" err="1">
                <a:latin typeface="+mj-ea"/>
                <a:ea typeface="+mj-ea"/>
              </a:rPr>
              <a:t>ChatGPT</a:t>
            </a:r>
            <a:endParaRPr lang="en-US" altLang="zh-TW" sz="1600" b="1" dirty="0">
              <a:latin typeface="+mj-ea"/>
              <a:ea typeface="+mj-ea"/>
            </a:endParaRPr>
          </a:p>
        </p:txBody>
      </p:sp>
      <p:sp>
        <p:nvSpPr>
          <p:cNvPr id="3" name="文字方塊 2">
            <a:extLst>
              <a:ext uri="{FF2B5EF4-FFF2-40B4-BE49-F238E27FC236}">
                <a16:creationId xmlns:a16="http://schemas.microsoft.com/office/drawing/2014/main" id="{1B7CEBBC-CE8C-4824-ADA0-DE70A7B97C6F}"/>
              </a:ext>
            </a:extLst>
          </p:cNvPr>
          <p:cNvSpPr txBox="1"/>
          <p:nvPr/>
        </p:nvSpPr>
        <p:spPr>
          <a:xfrm>
            <a:off x="96221" y="1474542"/>
            <a:ext cx="4655574" cy="4524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285750" indent="-285750" algn="l">
              <a:lnSpc>
                <a:spcPct val="150000"/>
              </a:lnSpc>
              <a:buFont typeface="Arial" panose="020B0604020202020204" pitchFamily="34" charset="0"/>
              <a:buChar char="•"/>
            </a:pPr>
            <a:r>
              <a:rPr lang="en-US" altLang="zh-TW" sz="1600" b="1" i="0" u="sng" dirty="0">
                <a:solidFill>
                  <a:srgbClr val="FF0000"/>
                </a:solidFill>
                <a:effectLst/>
              </a:rPr>
              <a:t>Versatility</a:t>
            </a:r>
            <a:r>
              <a:rPr lang="en-US" altLang="zh-TW" sz="1600" b="0" i="0" dirty="0">
                <a:solidFill>
                  <a:schemeClr val="tx1"/>
                </a:solidFill>
                <a:effectLst/>
              </a:rPr>
              <a:t>: </a:t>
            </a:r>
            <a:r>
              <a:rPr lang="en-US" altLang="zh-TW" sz="1600" dirty="0">
                <a:solidFill>
                  <a:schemeClr val="tx1"/>
                </a:solidFill>
              </a:rPr>
              <a:t>A</a:t>
            </a:r>
            <a:r>
              <a:rPr lang="en-US" altLang="zh-TW" sz="1600" b="0" i="0" dirty="0" smtClean="0">
                <a:solidFill>
                  <a:schemeClr val="tx1"/>
                </a:solidFill>
                <a:effectLst/>
              </a:rPr>
              <a:t>pplied in </a:t>
            </a:r>
            <a:r>
              <a:rPr lang="en-US" altLang="zh-TW" sz="1600" b="0" i="0" dirty="0">
                <a:solidFill>
                  <a:schemeClr val="tx1"/>
                </a:solidFill>
                <a:effectLst/>
              </a:rPr>
              <a:t>various domains and scenarios such as customer service dialogues, question-answering systems, simple task execution, etc.</a:t>
            </a:r>
          </a:p>
          <a:p>
            <a:pPr marL="285750" indent="-285750" algn="l">
              <a:lnSpc>
                <a:spcPct val="150000"/>
              </a:lnSpc>
              <a:buFont typeface="Arial" panose="020B0604020202020204" pitchFamily="34" charset="0"/>
              <a:buChar char="•"/>
            </a:pPr>
            <a:r>
              <a:rPr lang="en-US" altLang="zh-TW" sz="1600" b="1" i="0" u="sng" dirty="0">
                <a:solidFill>
                  <a:srgbClr val="FF0000"/>
                </a:solidFill>
                <a:effectLst/>
              </a:rPr>
              <a:t>Context-awareness</a:t>
            </a:r>
            <a:r>
              <a:rPr lang="en-US" altLang="zh-TW" sz="1600" b="0" i="0" dirty="0">
                <a:solidFill>
                  <a:schemeClr val="tx1"/>
                </a:solidFill>
                <a:effectLst/>
              </a:rPr>
              <a:t>: </a:t>
            </a:r>
            <a:r>
              <a:rPr lang="en-US" altLang="zh-TW" sz="1600" dirty="0">
                <a:solidFill>
                  <a:schemeClr val="tx1"/>
                </a:solidFill>
              </a:rPr>
              <a:t>R</a:t>
            </a:r>
            <a:r>
              <a:rPr lang="en-US" altLang="zh-TW" sz="1600" b="0" i="0" dirty="0" smtClean="0">
                <a:solidFill>
                  <a:schemeClr val="tx1"/>
                </a:solidFill>
                <a:effectLst/>
              </a:rPr>
              <a:t>emember </a:t>
            </a:r>
            <a:r>
              <a:rPr lang="en-US" altLang="zh-TW" sz="1600" b="0" i="0" dirty="0">
                <a:solidFill>
                  <a:schemeClr val="tx1"/>
                </a:solidFill>
                <a:effectLst/>
              </a:rPr>
              <a:t>the context of the conversation and utilize relevant information when answering questions.</a:t>
            </a:r>
          </a:p>
          <a:p>
            <a:pPr marL="285750" indent="-285750" algn="l">
              <a:lnSpc>
                <a:spcPct val="150000"/>
              </a:lnSpc>
              <a:buFont typeface="Arial" panose="020B0604020202020204" pitchFamily="34" charset="0"/>
              <a:buChar char="•"/>
            </a:pPr>
            <a:r>
              <a:rPr lang="en-US" altLang="zh-TW" sz="1600" b="1" i="0" u="sng" dirty="0">
                <a:solidFill>
                  <a:srgbClr val="FF0000"/>
                </a:solidFill>
                <a:effectLst/>
              </a:rPr>
              <a:t>Learning ability</a:t>
            </a:r>
            <a:r>
              <a:rPr lang="en-US" altLang="zh-TW" sz="1600" b="0" i="0" dirty="0">
                <a:solidFill>
                  <a:schemeClr val="tx1"/>
                </a:solidFill>
                <a:effectLst/>
              </a:rPr>
              <a:t>: </a:t>
            </a:r>
            <a:r>
              <a:rPr lang="en-US" altLang="zh-TW" sz="1600" dirty="0">
                <a:solidFill>
                  <a:schemeClr val="tx1"/>
                </a:solidFill>
              </a:rPr>
              <a:t>C</a:t>
            </a:r>
            <a:r>
              <a:rPr lang="en-US" altLang="zh-TW" sz="1600" b="0" i="0" dirty="0" smtClean="0">
                <a:solidFill>
                  <a:schemeClr val="tx1"/>
                </a:solidFill>
                <a:effectLst/>
              </a:rPr>
              <a:t>ontinuously </a:t>
            </a:r>
            <a:r>
              <a:rPr lang="en-US" altLang="zh-TW" sz="1600" b="0" i="0" dirty="0">
                <a:solidFill>
                  <a:schemeClr val="tx1"/>
                </a:solidFill>
                <a:effectLst/>
              </a:rPr>
              <a:t>improve its generation and understanding abilities through training with large amounts of data.</a:t>
            </a:r>
          </a:p>
          <a:p>
            <a:pPr marL="285750" indent="-285750" algn="l">
              <a:lnSpc>
                <a:spcPct val="150000"/>
              </a:lnSpc>
              <a:buFont typeface="Arial" panose="020B0604020202020204" pitchFamily="34" charset="0"/>
              <a:buChar char="•"/>
            </a:pPr>
            <a:r>
              <a:rPr lang="en-US" altLang="zh-TW" sz="1600" b="1" i="0" u="sng" dirty="0">
                <a:solidFill>
                  <a:srgbClr val="FF0000"/>
                </a:solidFill>
                <a:effectLst/>
              </a:rPr>
              <a:t>Creativity</a:t>
            </a:r>
            <a:r>
              <a:rPr lang="en-US" altLang="zh-TW" sz="1600" b="0" i="0" dirty="0">
                <a:solidFill>
                  <a:schemeClr val="tx1"/>
                </a:solidFill>
                <a:effectLst/>
              </a:rPr>
              <a:t>: </a:t>
            </a:r>
            <a:r>
              <a:rPr lang="en-US" altLang="zh-TW" sz="1600" b="0" i="0" dirty="0" smtClean="0">
                <a:solidFill>
                  <a:schemeClr val="tx1"/>
                </a:solidFill>
                <a:effectLst/>
              </a:rPr>
              <a:t>It </a:t>
            </a:r>
            <a:r>
              <a:rPr lang="en-US" altLang="zh-TW" sz="1600" b="0" i="0" dirty="0">
                <a:solidFill>
                  <a:schemeClr val="tx1"/>
                </a:solidFill>
                <a:effectLst/>
              </a:rPr>
              <a:t>sometimes generates creative responses </a:t>
            </a:r>
            <a:r>
              <a:rPr lang="en-US" altLang="zh-TW" sz="1600" dirty="0">
                <a:solidFill>
                  <a:schemeClr val="tx1"/>
                </a:solidFill>
              </a:rPr>
              <a:t>or</a:t>
            </a:r>
            <a:r>
              <a:rPr lang="en-US" altLang="zh-TW" sz="1600" b="0" i="0" dirty="0" smtClean="0">
                <a:solidFill>
                  <a:schemeClr val="tx1"/>
                </a:solidFill>
                <a:effectLst/>
              </a:rPr>
              <a:t> </a:t>
            </a:r>
            <a:r>
              <a:rPr lang="en-US" altLang="zh-TW" sz="1600" b="0" i="0" dirty="0">
                <a:solidFill>
                  <a:schemeClr val="tx1"/>
                </a:solidFill>
                <a:effectLst/>
              </a:rPr>
              <a:t>can handle unknown questions.</a:t>
            </a:r>
          </a:p>
        </p:txBody>
      </p:sp>
      <p:sp>
        <p:nvSpPr>
          <p:cNvPr id="6" name="文字方塊 5">
            <a:extLst>
              <a:ext uri="{FF2B5EF4-FFF2-40B4-BE49-F238E27FC236}">
                <a16:creationId xmlns:a16="http://schemas.microsoft.com/office/drawing/2014/main" id="{C86EFCF1-F427-7977-3739-8C931CCDC7BB}"/>
              </a:ext>
            </a:extLst>
          </p:cNvPr>
          <p:cNvSpPr txBox="1"/>
          <p:nvPr/>
        </p:nvSpPr>
        <p:spPr>
          <a:xfrm>
            <a:off x="2628117" y="841144"/>
            <a:ext cx="6602363" cy="5232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TW" sz="2800" b="1" i="0" dirty="0">
                <a:solidFill>
                  <a:schemeClr val="tx1"/>
                </a:solidFill>
                <a:effectLst/>
              </a:rPr>
              <a:t>Key features of </a:t>
            </a:r>
            <a:r>
              <a:rPr lang="en-US" altLang="zh-TW" sz="2800" b="1" i="0" dirty="0" err="1" smtClean="0">
                <a:solidFill>
                  <a:schemeClr val="tx1"/>
                </a:solidFill>
                <a:effectLst/>
              </a:rPr>
              <a:t>ChatGPT</a:t>
            </a:r>
            <a:endParaRPr lang="en-US" altLang="zh-TW" sz="2800" b="1" i="0" dirty="0">
              <a:solidFill>
                <a:schemeClr val="tx1"/>
              </a:solidFill>
              <a:effectLst/>
            </a:endParaRPr>
          </a:p>
        </p:txBody>
      </p:sp>
      <p:pic>
        <p:nvPicPr>
          <p:cNvPr id="3074" name="Picture 2" descr="人工智慧有哪些？剖析AI人工智慧應用,技術與未來發展">
            <a:extLst>
              <a:ext uri="{FF2B5EF4-FFF2-40B4-BE49-F238E27FC236}">
                <a16:creationId xmlns:a16="http://schemas.microsoft.com/office/drawing/2014/main" id="{C64BC11A-4B8F-0214-B255-3511FE70D2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1795" y="2428825"/>
            <a:ext cx="4315666" cy="2428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57914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359152"/>
            <a:ext cx="9144000" cy="2029968"/>
          </a:xfrm>
          <a:prstGeom prst="rect">
            <a:avLst/>
          </a:prstGeom>
          <a:solidFill>
            <a:srgbClr val="7030A0"/>
          </a:solidFill>
          <a:ln w="25400" cap="flat">
            <a:no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TW" altLang="en-US" sz="1800" b="0" i="0" u="none" strike="noStrike" cap="none" spc="0" normalizeH="0" baseline="0">
              <a:ln>
                <a:noFill/>
              </a:ln>
              <a:solidFill>
                <a:srgbClr val="000000"/>
              </a:solidFill>
              <a:effectLst/>
              <a:uFillTx/>
              <a:latin typeface="+mj-lt"/>
              <a:ea typeface="+mj-ea"/>
              <a:cs typeface="+mj-cs"/>
              <a:sym typeface="Arial" panose="020B0604020202020204"/>
            </a:endParaRPr>
          </a:p>
        </p:txBody>
      </p:sp>
      <p:sp>
        <p:nvSpPr>
          <p:cNvPr id="6" name="文字方塊 5"/>
          <p:cNvSpPr txBox="1"/>
          <p:nvPr/>
        </p:nvSpPr>
        <p:spPr>
          <a:xfrm>
            <a:off x="187986" y="3050972"/>
            <a:ext cx="876802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TW" sz="3600" dirty="0">
                <a:solidFill>
                  <a:srgbClr val="FFFF00"/>
                </a:solidFill>
                <a:latin typeface="Arial Black" panose="020B0A04020102020204" pitchFamily="34" charset="0"/>
              </a:rPr>
              <a:t>2. Three ways to use </a:t>
            </a:r>
            <a:r>
              <a:rPr lang="en-US" altLang="zh-TW" sz="3600" dirty="0" err="1">
                <a:solidFill>
                  <a:srgbClr val="FFFF00"/>
                </a:solidFill>
                <a:latin typeface="Arial Black" panose="020B0A04020102020204" pitchFamily="34" charset="0"/>
              </a:rPr>
              <a:t>ChatGPT</a:t>
            </a:r>
            <a:endParaRPr lang="en-US" altLang="zh-TW" sz="3600" dirty="0">
              <a:solidFill>
                <a:srgbClr val="FFFF00"/>
              </a:solidFill>
              <a:latin typeface="Arial Black" panose="020B0A04020102020204" pitchFamily="34" charset="0"/>
            </a:endParaRPr>
          </a:p>
        </p:txBody>
      </p:sp>
      <p:sp>
        <p:nvSpPr>
          <p:cNvPr id="8" name="矩形 7"/>
          <p:cNvSpPr/>
          <p:nvPr/>
        </p:nvSpPr>
        <p:spPr>
          <a:xfrm>
            <a:off x="7008460" y="4389120"/>
            <a:ext cx="1947553" cy="646331"/>
          </a:xfrm>
          <a:prstGeom prst="rect">
            <a:avLst/>
          </a:prstGeom>
        </p:spPr>
        <p:txBody>
          <a:bodyPr wrap="square">
            <a:spAutoFit/>
          </a:bodyPr>
          <a:lstStyle/>
          <a:p>
            <a:pPr algn="r"/>
            <a:r>
              <a:rPr lang="zh-TW" altLang="en-US" dirty="0"/>
              <a:t>張錦豪</a:t>
            </a:r>
            <a:br>
              <a:rPr lang="zh-TW" altLang="en-US" dirty="0"/>
            </a:br>
            <a:r>
              <a:rPr lang="en-US" altLang="zh-TW" dirty="0"/>
              <a:t>Jing </a:t>
            </a:r>
            <a:r>
              <a:rPr lang="en-US" altLang="zh-TW" dirty="0" err="1"/>
              <a:t>Hau</a:t>
            </a:r>
            <a:r>
              <a:rPr lang="en-US" altLang="zh-TW" dirty="0"/>
              <a:t> Chang</a:t>
            </a:r>
          </a:p>
        </p:txBody>
      </p:sp>
    </p:spTree>
    <p:extLst>
      <p:ext uri="{BB962C8B-B14F-4D97-AF65-F5344CB8AC3E}">
        <p14:creationId xmlns:p14="http://schemas.microsoft.com/office/powerpoint/2010/main" val="3839779916"/>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
          <p:cNvSpPr>
            <a:spLocks noGrp="1"/>
          </p:cNvSpPr>
          <p:nvPr>
            <p:ph type="sldNum" sz="quarter" idx="2"/>
          </p:nvPr>
        </p:nvSpPr>
        <p:spPr>
          <a:xfrm>
            <a:off x="8780885" y="6462839"/>
            <a:ext cx="316035" cy="301109"/>
          </a:xfrm>
        </p:spPr>
        <p:txBody>
          <a:bodyPr/>
          <a:lstStyle/>
          <a:p>
            <a:fld id="{86CB4B4D-7CA3-9044-876B-883B54F8677D}" type="slidenum">
              <a:rPr lang="en-US" altLang="zh-TW" smtClean="0"/>
              <a:t>9</a:t>
            </a:fld>
            <a:endParaRPr lang="en-US" altLang="zh-TW"/>
          </a:p>
        </p:txBody>
      </p:sp>
      <p:sp>
        <p:nvSpPr>
          <p:cNvPr id="18" name="分享：訂閱經濟"/>
          <p:cNvSpPr txBox="1"/>
          <p:nvPr/>
        </p:nvSpPr>
        <p:spPr>
          <a:xfrm>
            <a:off x="1166328" y="270895"/>
            <a:ext cx="2806215"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Three ways to use </a:t>
            </a:r>
            <a:r>
              <a:rPr lang="en-US" altLang="zh-TW" sz="1600" b="1" dirty="0" err="1">
                <a:latin typeface="+mj-ea"/>
                <a:ea typeface="+mj-ea"/>
              </a:rPr>
              <a:t>ChatGPT</a:t>
            </a:r>
            <a:endParaRPr lang="en-US" altLang="zh-TW" sz="1600" b="1" dirty="0">
              <a:latin typeface="+mj-ea"/>
              <a:ea typeface="+mj-ea"/>
            </a:endParaRPr>
          </a:p>
        </p:txBody>
      </p:sp>
      <p:sp>
        <p:nvSpPr>
          <p:cNvPr id="2" name="矩形 1"/>
          <p:cNvSpPr/>
          <p:nvPr/>
        </p:nvSpPr>
        <p:spPr>
          <a:xfrm>
            <a:off x="2228074" y="729736"/>
            <a:ext cx="3634328" cy="369332"/>
          </a:xfrm>
          <a:prstGeom prst="rect">
            <a:avLst/>
          </a:prstGeom>
        </p:spPr>
        <p:txBody>
          <a:bodyPr wrap="none">
            <a:spAutoFit/>
          </a:bodyPr>
          <a:lstStyle/>
          <a:p>
            <a:r>
              <a:rPr lang="en-US" altLang="zh-TW" dirty="0"/>
              <a:t>https://chat.openai.com/auth/login</a:t>
            </a:r>
            <a:endParaRPr lang="zh-TW" altLang="en-US" dirty="0"/>
          </a:p>
        </p:txBody>
      </p:sp>
      <p:sp>
        <p:nvSpPr>
          <p:cNvPr id="3" name="文字方塊 2"/>
          <p:cNvSpPr txBox="1"/>
          <p:nvPr/>
        </p:nvSpPr>
        <p:spPr>
          <a:xfrm>
            <a:off x="1173941" y="729736"/>
            <a:ext cx="1054133" cy="369330"/>
          </a:xfrm>
          <a:prstGeom prst="rect">
            <a:avLst/>
          </a:prstGeom>
          <a:solidFill>
            <a:schemeClr val="accent4">
              <a:lumMod val="20000"/>
              <a:lumOff val="80000"/>
            </a:schemeClr>
          </a:solidFill>
          <a:ln w="12700" cap="flat">
            <a:solidFill>
              <a:srgbClr val="7030A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TW" sz="1800" b="0" i="0" u="none" strike="noStrike" cap="none" spc="0" normalizeH="0" baseline="0" dirty="0" err="1" smtClean="0">
                <a:ln>
                  <a:noFill/>
                </a:ln>
                <a:solidFill>
                  <a:srgbClr val="000000"/>
                </a:solidFill>
                <a:effectLst/>
                <a:uFillTx/>
                <a:latin typeface="+mj-lt"/>
                <a:ea typeface="+mj-ea"/>
                <a:cs typeface="+mj-cs"/>
                <a:sym typeface="Arial" panose="020B0604020202020204"/>
              </a:rPr>
              <a:t>ChatGPT</a:t>
            </a:r>
            <a:endParaRPr kumimoji="0" lang="zh-TW" altLang="en-US" sz="1800" b="0" i="0" u="none" strike="noStrike" cap="none" spc="0" normalizeH="0" baseline="0" dirty="0">
              <a:ln>
                <a:noFill/>
              </a:ln>
              <a:solidFill>
                <a:srgbClr val="000000"/>
              </a:solidFill>
              <a:effectLst/>
              <a:uFillTx/>
              <a:latin typeface="+mj-lt"/>
              <a:ea typeface="+mj-ea"/>
              <a:cs typeface="+mj-cs"/>
              <a:sym typeface="Arial" panose="020B0604020202020204"/>
            </a:endParaRPr>
          </a:p>
        </p:txBody>
      </p:sp>
      <p:pic>
        <p:nvPicPr>
          <p:cNvPr id="4" name="圖片 3"/>
          <p:cNvPicPr>
            <a:picLocks noChangeAspect="1"/>
          </p:cNvPicPr>
          <p:nvPr/>
        </p:nvPicPr>
        <p:blipFill>
          <a:blip r:embed="rId2"/>
          <a:stretch>
            <a:fillRect/>
          </a:stretch>
        </p:blipFill>
        <p:spPr>
          <a:xfrm>
            <a:off x="281352" y="1365636"/>
            <a:ext cx="1620000" cy="2423468"/>
          </a:xfrm>
          <a:prstGeom prst="rect">
            <a:avLst/>
          </a:prstGeom>
          <a:ln>
            <a:solidFill>
              <a:srgbClr val="002060"/>
            </a:solidFill>
          </a:ln>
        </p:spPr>
      </p:pic>
      <p:pic>
        <p:nvPicPr>
          <p:cNvPr id="5" name="圖片 4"/>
          <p:cNvPicPr>
            <a:picLocks noChangeAspect="1"/>
          </p:cNvPicPr>
          <p:nvPr/>
        </p:nvPicPr>
        <p:blipFill>
          <a:blip r:embed="rId3"/>
          <a:stretch>
            <a:fillRect/>
          </a:stretch>
        </p:blipFill>
        <p:spPr>
          <a:xfrm>
            <a:off x="281352" y="3989987"/>
            <a:ext cx="1620000" cy="2323796"/>
          </a:xfrm>
          <a:prstGeom prst="rect">
            <a:avLst/>
          </a:prstGeom>
          <a:ln>
            <a:solidFill>
              <a:srgbClr val="002060"/>
            </a:solidFill>
          </a:ln>
        </p:spPr>
      </p:pic>
      <p:pic>
        <p:nvPicPr>
          <p:cNvPr id="6" name="圖片 5"/>
          <p:cNvPicPr>
            <a:picLocks noChangeAspect="1"/>
          </p:cNvPicPr>
          <p:nvPr/>
        </p:nvPicPr>
        <p:blipFill>
          <a:blip r:embed="rId4"/>
          <a:stretch>
            <a:fillRect/>
          </a:stretch>
        </p:blipFill>
        <p:spPr>
          <a:xfrm>
            <a:off x="2094922" y="2116579"/>
            <a:ext cx="6911918" cy="3345049"/>
          </a:xfrm>
          <a:prstGeom prst="rect">
            <a:avLst/>
          </a:prstGeom>
          <a:ln>
            <a:solidFill>
              <a:srgbClr val="002060"/>
            </a:solidFill>
          </a:ln>
        </p:spPr>
      </p:pic>
      <p:sp>
        <p:nvSpPr>
          <p:cNvPr id="7" name="文字方塊 6"/>
          <p:cNvSpPr txBox="1"/>
          <p:nvPr/>
        </p:nvSpPr>
        <p:spPr>
          <a:xfrm>
            <a:off x="252056" y="1057861"/>
            <a:ext cx="789638"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smtClean="0">
                <a:ln>
                  <a:noFill/>
                </a:ln>
                <a:solidFill>
                  <a:srgbClr val="FF0000"/>
                </a:solidFill>
                <a:effectLst/>
                <a:uFillTx/>
                <a:sym typeface="Arial" panose="020B0604020202020204"/>
              </a:rPr>
              <a:t>Step 1</a:t>
            </a:r>
            <a:r>
              <a:rPr lang="zh-TW" altLang="en-US" sz="1400" dirty="0">
                <a:solidFill>
                  <a:srgbClr val="FF0000"/>
                </a:solidFill>
              </a:rPr>
              <a:t>：</a:t>
            </a:r>
            <a:endParaRPr kumimoji="0" lang="zh-TW" altLang="en-US" sz="1400" b="0" i="0" u="none" strike="noStrike" cap="none" spc="0" normalizeH="0" baseline="0" dirty="0">
              <a:ln>
                <a:noFill/>
              </a:ln>
              <a:solidFill>
                <a:srgbClr val="FF0000"/>
              </a:solidFill>
              <a:effectLst/>
              <a:uFillTx/>
              <a:sym typeface="Arial" panose="020B0604020202020204"/>
            </a:endParaRPr>
          </a:p>
        </p:txBody>
      </p:sp>
      <p:sp>
        <p:nvSpPr>
          <p:cNvPr id="11" name="文字方塊 10"/>
          <p:cNvSpPr txBox="1"/>
          <p:nvPr/>
        </p:nvSpPr>
        <p:spPr>
          <a:xfrm>
            <a:off x="252056" y="3735658"/>
            <a:ext cx="789638"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smtClean="0">
                <a:ln>
                  <a:noFill/>
                </a:ln>
                <a:solidFill>
                  <a:srgbClr val="FF0000"/>
                </a:solidFill>
                <a:effectLst/>
                <a:uFillTx/>
                <a:sym typeface="Arial" panose="020B0604020202020204"/>
              </a:rPr>
              <a:t>Step 2</a:t>
            </a:r>
            <a:r>
              <a:rPr lang="zh-TW" altLang="en-US" sz="1400" dirty="0" smtClean="0">
                <a:solidFill>
                  <a:srgbClr val="FF0000"/>
                </a:solidFill>
              </a:rPr>
              <a:t>：</a:t>
            </a:r>
            <a:endParaRPr kumimoji="0" lang="zh-TW" altLang="en-US" sz="1400" b="0" i="0" u="none" strike="noStrike" cap="none" spc="0" normalizeH="0" baseline="0" dirty="0">
              <a:ln>
                <a:noFill/>
              </a:ln>
              <a:solidFill>
                <a:srgbClr val="FF0000"/>
              </a:solidFill>
              <a:effectLst/>
              <a:uFillTx/>
              <a:sym typeface="Arial" panose="020B0604020202020204"/>
            </a:endParaRPr>
          </a:p>
        </p:txBody>
      </p:sp>
      <p:sp>
        <p:nvSpPr>
          <p:cNvPr id="13" name="文字方塊 12"/>
          <p:cNvSpPr txBox="1"/>
          <p:nvPr/>
        </p:nvSpPr>
        <p:spPr>
          <a:xfrm>
            <a:off x="4254080" y="5124453"/>
            <a:ext cx="2132954"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smtClean="0">
                <a:ln>
                  <a:noFill/>
                </a:ln>
                <a:solidFill>
                  <a:srgbClr val="FF0000"/>
                </a:solidFill>
                <a:effectLst/>
                <a:uFillTx/>
                <a:sym typeface="Arial" panose="020B0604020202020204"/>
              </a:rPr>
              <a:t>Step 3</a:t>
            </a:r>
            <a:r>
              <a:rPr lang="zh-TW" altLang="en-US" sz="1400" dirty="0" smtClean="0">
                <a:solidFill>
                  <a:srgbClr val="FF0000"/>
                </a:solidFill>
              </a:rPr>
              <a:t>：</a:t>
            </a:r>
            <a:r>
              <a:rPr lang="en-US" altLang="zh-TW" sz="1400" dirty="0" smtClean="0">
                <a:solidFill>
                  <a:srgbClr val="FF0000"/>
                </a:solidFill>
              </a:rPr>
              <a:t>Send a Message</a:t>
            </a:r>
            <a:endParaRPr kumimoji="0" lang="zh-TW" altLang="en-US" sz="1400" b="0" i="0" u="none" strike="noStrike" cap="none" spc="0" normalizeH="0" baseline="0" dirty="0">
              <a:ln>
                <a:noFill/>
              </a:ln>
              <a:solidFill>
                <a:srgbClr val="FF0000"/>
              </a:solidFill>
              <a:effectLst/>
              <a:uFillTx/>
              <a:sym typeface="Arial" panose="020B0604020202020204"/>
            </a:endParaRPr>
          </a:p>
        </p:txBody>
      </p:sp>
      <p:sp>
        <p:nvSpPr>
          <p:cNvPr id="14" name="文字方塊 13"/>
          <p:cNvSpPr txBox="1"/>
          <p:nvPr/>
        </p:nvSpPr>
        <p:spPr>
          <a:xfrm>
            <a:off x="7798819" y="4963327"/>
            <a:ext cx="1208021"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smtClean="0">
                <a:ln>
                  <a:noFill/>
                </a:ln>
                <a:solidFill>
                  <a:srgbClr val="FF0000"/>
                </a:solidFill>
                <a:effectLst/>
                <a:uFillTx/>
                <a:sym typeface="Arial" panose="020B0604020202020204"/>
              </a:rPr>
              <a:t>Step 4</a:t>
            </a:r>
            <a:r>
              <a:rPr lang="zh-TW" altLang="en-US" sz="1400" dirty="0" smtClean="0">
                <a:solidFill>
                  <a:srgbClr val="FF0000"/>
                </a:solidFill>
              </a:rPr>
              <a:t>：</a:t>
            </a:r>
            <a:r>
              <a:rPr lang="en-US" altLang="zh-TW" sz="1400" dirty="0" smtClean="0">
                <a:solidFill>
                  <a:srgbClr val="FF0000"/>
                </a:solidFill>
              </a:rPr>
              <a:t>Send</a:t>
            </a:r>
            <a:endParaRPr kumimoji="0" lang="zh-TW" altLang="en-US" sz="1400" b="0" i="0" u="none" strike="noStrike" cap="none" spc="0" normalizeH="0" baseline="0" dirty="0">
              <a:ln>
                <a:noFill/>
              </a:ln>
              <a:solidFill>
                <a:srgbClr val="FF0000"/>
              </a:solidFill>
              <a:effectLst/>
              <a:uFillTx/>
              <a:sym typeface="Arial" panose="020B0604020202020204"/>
            </a:endParaRPr>
          </a:p>
        </p:txBody>
      </p:sp>
      <p:sp>
        <p:nvSpPr>
          <p:cNvPr id="15" name="文字方塊 14"/>
          <p:cNvSpPr txBox="1"/>
          <p:nvPr/>
        </p:nvSpPr>
        <p:spPr>
          <a:xfrm>
            <a:off x="5387936" y="3427883"/>
            <a:ext cx="2902396"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smtClean="0">
                <a:ln>
                  <a:noFill/>
                </a:ln>
                <a:solidFill>
                  <a:srgbClr val="FF0000"/>
                </a:solidFill>
                <a:effectLst/>
                <a:uFillTx/>
                <a:sym typeface="Arial" panose="020B0604020202020204"/>
              </a:rPr>
              <a:t>Step 5</a:t>
            </a:r>
            <a:r>
              <a:rPr lang="zh-TW" altLang="en-US" sz="1400" dirty="0" smtClean="0">
                <a:solidFill>
                  <a:srgbClr val="FF0000"/>
                </a:solidFill>
              </a:rPr>
              <a:t>：</a:t>
            </a:r>
            <a:r>
              <a:rPr lang="en-US" altLang="zh-TW" sz="1400" dirty="0" smtClean="0">
                <a:solidFill>
                  <a:srgbClr val="FF0000"/>
                </a:solidFill>
              </a:rPr>
              <a:t>Need more. Send “ Go on”</a:t>
            </a:r>
            <a:endParaRPr kumimoji="0" lang="zh-TW" altLang="en-US" sz="1400" b="0" i="0" u="none" strike="noStrike" cap="none" spc="0" normalizeH="0" baseline="0" dirty="0">
              <a:ln>
                <a:noFill/>
              </a:ln>
              <a:solidFill>
                <a:srgbClr val="FF0000"/>
              </a:solidFill>
              <a:effectLst/>
              <a:uFillTx/>
              <a:sym typeface="Arial" panose="020B0604020202020204"/>
            </a:endParaRPr>
          </a:p>
        </p:txBody>
      </p:sp>
    </p:spTree>
    <p:extLst>
      <p:ext uri="{BB962C8B-B14F-4D97-AF65-F5344CB8AC3E}">
        <p14:creationId xmlns:p14="http://schemas.microsoft.com/office/powerpoint/2010/main" val="1266655825"/>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佈景主題">
      <a:majorFont>
        <a:latin typeface="Arial"/>
        <a:ea typeface="Arial"/>
        <a:cs typeface="Arial"/>
      </a:majorFont>
      <a:minorFont>
        <a:latin typeface="Helvetica"/>
        <a:ea typeface="Helvetica"/>
        <a:cs typeface="Helvetica"/>
      </a:minorFont>
    </a:fontScheme>
    <a:fmtScheme name="Office 佈景主題">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佈景主題">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佈景主題">
      <a:majorFont>
        <a:latin typeface="Arial"/>
        <a:ea typeface="Arial"/>
        <a:cs typeface="Arial"/>
      </a:majorFont>
      <a:minorFont>
        <a:latin typeface="Helvetica"/>
        <a:ea typeface="Helvetica"/>
        <a:cs typeface="Helvetica"/>
      </a:minorFont>
    </a:fontScheme>
    <a:fmtScheme name="Office 佈景主題">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3446</TotalTime>
  <Words>990</Words>
  <Application>Microsoft Office PowerPoint</Application>
  <PresentationFormat>如螢幕大小 (4:3)</PresentationFormat>
  <Paragraphs>146</Paragraphs>
  <Slides>22</Slides>
  <Notes>0</Notes>
  <HiddenSlides>0</HiddenSlides>
  <MMClips>3</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22</vt:i4>
      </vt:variant>
    </vt:vector>
  </HeadingPairs>
  <TitlesOfParts>
    <vt:vector size="31" baseType="lpstr">
      <vt:lpstr>Helvetica Light</vt:lpstr>
      <vt:lpstr>微軟正黑體</vt:lpstr>
      <vt:lpstr>蘋果儷中黑</vt:lpstr>
      <vt:lpstr>Arial</vt:lpstr>
      <vt:lpstr>Arial Black</vt:lpstr>
      <vt:lpstr>Calibri</vt:lpstr>
      <vt:lpstr>Helvetica</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kc168</dc:creator>
  <cp:lastModifiedBy>AXIS | 陳俊華KirinCHEN</cp:lastModifiedBy>
  <cp:revision>372</cp:revision>
  <cp:lastPrinted>2022-12-06T02:04:34Z</cp:lastPrinted>
  <dcterms:created xsi:type="dcterms:W3CDTF">2022-05-07T10:27:00Z</dcterms:created>
  <dcterms:modified xsi:type="dcterms:W3CDTF">2023-06-05T00:59:55Z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1028-10.8.0.6003</vt:lpwstr>
  </property>
</Properties>
</file>